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handoutMasterIdLst>
    <p:handoutMasterId r:id="rId44"/>
  </p:handoutMasterIdLst>
  <p:sldIdLst>
    <p:sldId id="256" r:id="rId2"/>
    <p:sldId id="301" r:id="rId3"/>
    <p:sldId id="293" r:id="rId4"/>
    <p:sldId id="297" r:id="rId5"/>
    <p:sldId id="257" r:id="rId6"/>
    <p:sldId id="259" r:id="rId7"/>
    <p:sldId id="260" r:id="rId8"/>
    <p:sldId id="261" r:id="rId9"/>
    <p:sldId id="258" r:id="rId10"/>
    <p:sldId id="270" r:id="rId11"/>
    <p:sldId id="271" r:id="rId12"/>
    <p:sldId id="304" r:id="rId13"/>
    <p:sldId id="282" r:id="rId14"/>
    <p:sldId id="265" r:id="rId15"/>
    <p:sldId id="298" r:id="rId16"/>
    <p:sldId id="266" r:id="rId17"/>
    <p:sldId id="267" r:id="rId18"/>
    <p:sldId id="268" r:id="rId19"/>
    <p:sldId id="269" r:id="rId20"/>
    <p:sldId id="272" r:id="rId21"/>
    <p:sldId id="302" r:id="rId22"/>
    <p:sldId id="303" r:id="rId23"/>
    <p:sldId id="273" r:id="rId24"/>
    <p:sldId id="262" r:id="rId25"/>
    <p:sldId id="278" r:id="rId26"/>
    <p:sldId id="280" r:id="rId27"/>
    <p:sldId id="279" r:id="rId28"/>
    <p:sldId id="281" r:id="rId29"/>
    <p:sldId id="283" r:id="rId30"/>
    <p:sldId id="285" r:id="rId31"/>
    <p:sldId id="286" r:id="rId32"/>
    <p:sldId id="287" r:id="rId33"/>
    <p:sldId id="296" r:id="rId34"/>
    <p:sldId id="263" r:id="rId35"/>
    <p:sldId id="288" r:id="rId36"/>
    <p:sldId id="277" r:id="rId37"/>
    <p:sldId id="299" r:id="rId38"/>
    <p:sldId id="289" r:id="rId39"/>
    <p:sldId id="290" r:id="rId40"/>
    <p:sldId id="292" r:id="rId41"/>
    <p:sldId id="300" r:id="rId42"/>
    <p:sldId id="295" r:id="rId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94660"/>
  </p:normalViewPr>
  <p:slideViewPr>
    <p:cSldViewPr snapToGrid="0">
      <p:cViewPr varScale="1">
        <p:scale>
          <a:sx n="88" d="100"/>
          <a:sy n="88" d="100"/>
        </p:scale>
        <p:origin x="-108" y="-21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2838C56-CD0E-416E-B915-7DD78BBF0CC6}" type="datetimeFigureOut">
              <a:rPr lang="en-US" smtClean="0"/>
              <a:pPr/>
              <a:t>4/25/2016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C2DD94C-3B95-4F83-831F-22AA97E71D8D}" type="slidenum">
              <a:rPr lang="en-US" smtClean="0"/>
              <a:pPr/>
              <a:t>‹#›</a:t>
            </a:fld>
            <a:endParaRPr lang="en-US"/>
          </a:p>
        </p:txBody>
      </p:sp>
    </p:spTree>
    <p:extLst>
      <p:ext uri="{BB962C8B-B14F-4D97-AF65-F5344CB8AC3E}">
        <p14:creationId xmlns:p14="http://schemas.microsoft.com/office/powerpoint/2010/main" xmlns="" val="124331079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EC96E4-0CC4-494D-B25F-2B3EFA410001}" type="datetimeFigureOut">
              <a:rPr lang="en-US" smtClean="0"/>
              <a:pPr/>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B0F4F1-A4CA-47F3-8873-18B54D9E9742}" type="slidenum">
              <a:rPr lang="en-US" smtClean="0"/>
              <a:pPr/>
              <a:t>‹#›</a:t>
            </a:fld>
            <a:endParaRPr lang="en-US"/>
          </a:p>
        </p:txBody>
      </p:sp>
    </p:spTree>
    <p:extLst>
      <p:ext uri="{BB962C8B-B14F-4D97-AF65-F5344CB8AC3E}">
        <p14:creationId xmlns:p14="http://schemas.microsoft.com/office/powerpoint/2010/main" xmlns="" val="2200350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EC96E4-0CC4-494D-B25F-2B3EFA410001}" type="datetimeFigureOut">
              <a:rPr lang="en-US" smtClean="0"/>
              <a:pPr/>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B0F4F1-A4CA-47F3-8873-18B54D9E9742}" type="slidenum">
              <a:rPr lang="en-US" smtClean="0"/>
              <a:pPr/>
              <a:t>‹#›</a:t>
            </a:fld>
            <a:endParaRPr lang="en-US"/>
          </a:p>
        </p:txBody>
      </p:sp>
    </p:spTree>
    <p:extLst>
      <p:ext uri="{BB962C8B-B14F-4D97-AF65-F5344CB8AC3E}">
        <p14:creationId xmlns:p14="http://schemas.microsoft.com/office/powerpoint/2010/main" xmlns="" val="1945338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EC96E4-0CC4-494D-B25F-2B3EFA410001}" type="datetimeFigureOut">
              <a:rPr lang="en-US" smtClean="0"/>
              <a:pPr/>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B0F4F1-A4CA-47F3-8873-18B54D9E9742}"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56617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EC96E4-0CC4-494D-B25F-2B3EFA410001}" type="datetimeFigureOut">
              <a:rPr lang="en-US" smtClean="0"/>
              <a:pPr/>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B0F4F1-A4CA-47F3-8873-18B54D9E9742}" type="slidenum">
              <a:rPr lang="en-US" smtClean="0"/>
              <a:pPr/>
              <a:t>‹#›</a:t>
            </a:fld>
            <a:endParaRPr lang="en-US"/>
          </a:p>
        </p:txBody>
      </p:sp>
    </p:spTree>
    <p:extLst>
      <p:ext uri="{BB962C8B-B14F-4D97-AF65-F5344CB8AC3E}">
        <p14:creationId xmlns:p14="http://schemas.microsoft.com/office/powerpoint/2010/main" xmlns="" val="3767044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EC96E4-0CC4-494D-B25F-2B3EFA410001}" type="datetimeFigureOut">
              <a:rPr lang="en-US" smtClean="0"/>
              <a:pPr/>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B0F4F1-A4CA-47F3-8873-18B54D9E9742}"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066334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EC96E4-0CC4-494D-B25F-2B3EFA410001}" type="datetimeFigureOut">
              <a:rPr lang="en-US" smtClean="0"/>
              <a:pPr/>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B0F4F1-A4CA-47F3-8873-18B54D9E9742}" type="slidenum">
              <a:rPr lang="en-US" smtClean="0"/>
              <a:pPr/>
              <a:t>‹#›</a:t>
            </a:fld>
            <a:endParaRPr lang="en-US"/>
          </a:p>
        </p:txBody>
      </p:sp>
    </p:spTree>
    <p:extLst>
      <p:ext uri="{BB962C8B-B14F-4D97-AF65-F5344CB8AC3E}">
        <p14:creationId xmlns:p14="http://schemas.microsoft.com/office/powerpoint/2010/main" xmlns="" val="4168844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EC96E4-0CC4-494D-B25F-2B3EFA410001}" type="datetimeFigureOut">
              <a:rPr lang="en-US" smtClean="0"/>
              <a:pPr/>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B0F4F1-A4CA-47F3-8873-18B54D9E9742}" type="slidenum">
              <a:rPr lang="en-US" smtClean="0"/>
              <a:pPr/>
              <a:t>‹#›</a:t>
            </a:fld>
            <a:endParaRPr lang="en-US"/>
          </a:p>
        </p:txBody>
      </p:sp>
    </p:spTree>
    <p:extLst>
      <p:ext uri="{BB962C8B-B14F-4D97-AF65-F5344CB8AC3E}">
        <p14:creationId xmlns:p14="http://schemas.microsoft.com/office/powerpoint/2010/main" xmlns="" val="116444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EC96E4-0CC4-494D-B25F-2B3EFA410001}" type="datetimeFigureOut">
              <a:rPr lang="en-US" smtClean="0"/>
              <a:pPr/>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B0F4F1-A4CA-47F3-8873-18B54D9E9742}" type="slidenum">
              <a:rPr lang="en-US" smtClean="0"/>
              <a:pPr/>
              <a:t>‹#›</a:t>
            </a:fld>
            <a:endParaRPr lang="en-US"/>
          </a:p>
        </p:txBody>
      </p:sp>
    </p:spTree>
    <p:extLst>
      <p:ext uri="{BB962C8B-B14F-4D97-AF65-F5344CB8AC3E}">
        <p14:creationId xmlns:p14="http://schemas.microsoft.com/office/powerpoint/2010/main" xmlns="" val="334152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EC96E4-0CC4-494D-B25F-2B3EFA410001}" type="datetimeFigureOut">
              <a:rPr lang="en-US" smtClean="0"/>
              <a:pPr/>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B0F4F1-A4CA-47F3-8873-18B54D9E9742}" type="slidenum">
              <a:rPr lang="en-US" smtClean="0"/>
              <a:pPr/>
              <a:t>‹#›</a:t>
            </a:fld>
            <a:endParaRPr lang="en-US"/>
          </a:p>
        </p:txBody>
      </p:sp>
    </p:spTree>
    <p:extLst>
      <p:ext uri="{BB962C8B-B14F-4D97-AF65-F5344CB8AC3E}">
        <p14:creationId xmlns:p14="http://schemas.microsoft.com/office/powerpoint/2010/main" xmlns="" val="3700432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EC96E4-0CC4-494D-B25F-2B3EFA410001}" type="datetimeFigureOut">
              <a:rPr lang="en-US" smtClean="0"/>
              <a:pPr/>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B0F4F1-A4CA-47F3-8873-18B54D9E9742}" type="slidenum">
              <a:rPr lang="en-US" smtClean="0"/>
              <a:pPr/>
              <a:t>‹#›</a:t>
            </a:fld>
            <a:endParaRPr lang="en-US"/>
          </a:p>
        </p:txBody>
      </p:sp>
    </p:spTree>
    <p:extLst>
      <p:ext uri="{BB962C8B-B14F-4D97-AF65-F5344CB8AC3E}">
        <p14:creationId xmlns:p14="http://schemas.microsoft.com/office/powerpoint/2010/main" xmlns="" val="590991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EC96E4-0CC4-494D-B25F-2B3EFA410001}" type="datetimeFigureOut">
              <a:rPr lang="en-US" smtClean="0"/>
              <a:pPr/>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B0F4F1-A4CA-47F3-8873-18B54D9E9742}" type="slidenum">
              <a:rPr lang="en-US" smtClean="0"/>
              <a:pPr/>
              <a:t>‹#›</a:t>
            </a:fld>
            <a:endParaRPr lang="en-US"/>
          </a:p>
        </p:txBody>
      </p:sp>
    </p:spTree>
    <p:extLst>
      <p:ext uri="{BB962C8B-B14F-4D97-AF65-F5344CB8AC3E}">
        <p14:creationId xmlns:p14="http://schemas.microsoft.com/office/powerpoint/2010/main" xmlns="" val="1023330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EC96E4-0CC4-494D-B25F-2B3EFA410001}" type="datetimeFigureOut">
              <a:rPr lang="en-US" smtClean="0"/>
              <a:pPr/>
              <a:t>4/25/2016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B0F4F1-A4CA-47F3-8873-18B54D9E9742}" type="slidenum">
              <a:rPr lang="en-US" smtClean="0"/>
              <a:pPr/>
              <a:t>‹#›</a:t>
            </a:fld>
            <a:endParaRPr lang="en-US"/>
          </a:p>
        </p:txBody>
      </p:sp>
    </p:spTree>
    <p:extLst>
      <p:ext uri="{BB962C8B-B14F-4D97-AF65-F5344CB8AC3E}">
        <p14:creationId xmlns:p14="http://schemas.microsoft.com/office/powerpoint/2010/main" xmlns="" val="1302250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EC96E4-0CC4-494D-B25F-2B3EFA410001}" type="datetimeFigureOut">
              <a:rPr lang="en-US" smtClean="0"/>
              <a:pPr/>
              <a:t>4/25/2016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B0F4F1-A4CA-47F3-8873-18B54D9E9742}" type="slidenum">
              <a:rPr lang="en-US" smtClean="0"/>
              <a:pPr/>
              <a:t>‹#›</a:t>
            </a:fld>
            <a:endParaRPr lang="en-US"/>
          </a:p>
        </p:txBody>
      </p:sp>
    </p:spTree>
    <p:extLst>
      <p:ext uri="{BB962C8B-B14F-4D97-AF65-F5344CB8AC3E}">
        <p14:creationId xmlns:p14="http://schemas.microsoft.com/office/powerpoint/2010/main" xmlns="" val="4010032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C96E4-0CC4-494D-B25F-2B3EFA410001}" type="datetimeFigureOut">
              <a:rPr lang="en-US" smtClean="0"/>
              <a:pPr/>
              <a:t>4/25/2016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B0F4F1-A4CA-47F3-8873-18B54D9E9742}" type="slidenum">
              <a:rPr lang="en-US" smtClean="0"/>
              <a:pPr/>
              <a:t>‹#›</a:t>
            </a:fld>
            <a:endParaRPr lang="en-US"/>
          </a:p>
        </p:txBody>
      </p:sp>
    </p:spTree>
    <p:extLst>
      <p:ext uri="{BB962C8B-B14F-4D97-AF65-F5344CB8AC3E}">
        <p14:creationId xmlns:p14="http://schemas.microsoft.com/office/powerpoint/2010/main" xmlns="" val="13374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EC96E4-0CC4-494D-B25F-2B3EFA410001}" type="datetimeFigureOut">
              <a:rPr lang="en-US" smtClean="0"/>
              <a:pPr/>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B0F4F1-A4CA-47F3-8873-18B54D9E9742}" type="slidenum">
              <a:rPr lang="en-US" smtClean="0"/>
              <a:pPr/>
              <a:t>‹#›</a:t>
            </a:fld>
            <a:endParaRPr lang="en-US"/>
          </a:p>
        </p:txBody>
      </p:sp>
    </p:spTree>
    <p:extLst>
      <p:ext uri="{BB962C8B-B14F-4D97-AF65-F5344CB8AC3E}">
        <p14:creationId xmlns:p14="http://schemas.microsoft.com/office/powerpoint/2010/main" xmlns="" val="93041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EC96E4-0CC4-494D-B25F-2B3EFA410001}" type="datetimeFigureOut">
              <a:rPr lang="en-US" smtClean="0"/>
              <a:pPr/>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B0F4F1-A4CA-47F3-8873-18B54D9E9742}" type="slidenum">
              <a:rPr lang="en-US" smtClean="0"/>
              <a:pPr/>
              <a:t>‹#›</a:t>
            </a:fld>
            <a:endParaRPr lang="en-US"/>
          </a:p>
        </p:txBody>
      </p:sp>
    </p:spTree>
    <p:extLst>
      <p:ext uri="{BB962C8B-B14F-4D97-AF65-F5344CB8AC3E}">
        <p14:creationId xmlns:p14="http://schemas.microsoft.com/office/powerpoint/2010/main" xmlns="" val="1073867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EEC96E4-0CC4-494D-B25F-2B3EFA410001}" type="datetimeFigureOut">
              <a:rPr lang="en-US" smtClean="0"/>
              <a:pPr/>
              <a:t>4/25/2016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DB0F4F1-A4CA-47F3-8873-18B54D9E9742}" type="slidenum">
              <a:rPr lang="en-US" smtClean="0"/>
              <a:pPr/>
              <a:t>‹#›</a:t>
            </a:fld>
            <a:endParaRPr lang="en-US"/>
          </a:p>
        </p:txBody>
      </p:sp>
    </p:spTree>
    <p:extLst>
      <p:ext uri="{BB962C8B-B14F-4D97-AF65-F5344CB8AC3E}">
        <p14:creationId xmlns:p14="http://schemas.microsoft.com/office/powerpoint/2010/main" xmlns="" val="334416970"/>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getkahoot.com/" TargetMode="External"/><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quia.com/web"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3499" y="232475"/>
            <a:ext cx="6766258" cy="1767668"/>
          </a:xfrm>
        </p:spPr>
        <p:txBody>
          <a:bodyPr/>
          <a:lstStyle/>
          <a:p>
            <a:r>
              <a:rPr lang="en-US" dirty="0" smtClean="0">
                <a:latin typeface="Arial Rounded MT Bold" panose="020F0704030504030204" pitchFamily="34" charset="0"/>
              </a:rPr>
              <a:t>Engaged Learning and Beyond</a:t>
            </a:r>
            <a:endParaRPr lang="en-US" dirty="0">
              <a:latin typeface="Arial Rounded MT Bold" panose="020F0704030504030204" pitchFamily="34" charset="0"/>
            </a:endParaRPr>
          </a:p>
        </p:txBody>
      </p:sp>
      <p:sp>
        <p:nvSpPr>
          <p:cNvPr id="3" name="Subtitle 2"/>
          <p:cNvSpPr>
            <a:spLocks noGrp="1"/>
          </p:cNvSpPr>
          <p:nvPr>
            <p:ph type="subTitle" idx="1"/>
          </p:nvPr>
        </p:nvSpPr>
        <p:spPr>
          <a:xfrm>
            <a:off x="373117" y="2416373"/>
            <a:ext cx="9144000" cy="1655762"/>
          </a:xfrm>
        </p:spPr>
        <p:txBody>
          <a:bodyPr/>
          <a:lstStyle/>
          <a:p>
            <a:pPr algn="ctr"/>
            <a:r>
              <a:rPr lang="en-US" dirty="0" smtClean="0">
                <a:latin typeface="Arial Black" panose="020B0A04020102020204" pitchFamily="34" charset="0"/>
              </a:rPr>
              <a:t>Practical, ready to use activities to increase engaged learning with middle level students.  </a:t>
            </a:r>
            <a:endParaRPr lang="en-US" dirty="0">
              <a:latin typeface="Arial Black" panose="020B0A04020102020204" pitchFamily="34" charset="0"/>
            </a:endParaRPr>
          </a:p>
        </p:txBody>
      </p:sp>
      <p:sp>
        <p:nvSpPr>
          <p:cNvPr id="4" name="TextBox 3"/>
          <p:cNvSpPr txBox="1"/>
          <p:nvPr/>
        </p:nvSpPr>
        <p:spPr>
          <a:xfrm>
            <a:off x="373117" y="3529280"/>
            <a:ext cx="9601199" cy="3231654"/>
          </a:xfrm>
          <a:prstGeom prst="rect">
            <a:avLst/>
          </a:prstGeom>
          <a:noFill/>
        </p:spPr>
        <p:txBody>
          <a:bodyPr wrap="square" rtlCol="0">
            <a:spAutoFit/>
          </a:bodyPr>
          <a:lstStyle/>
          <a:p>
            <a:pPr algn="ctr"/>
            <a:r>
              <a:rPr lang="en-US" sz="2400" b="1" u="sng" dirty="0" smtClean="0">
                <a:solidFill>
                  <a:schemeClr val="accent2">
                    <a:lumMod val="60000"/>
                    <a:lumOff val="40000"/>
                  </a:schemeClr>
                </a:solidFill>
                <a:latin typeface="Aharoni" panose="02010803020104030203" pitchFamily="2" charset="-79"/>
                <a:cs typeface="Aharoni" panose="02010803020104030203" pitchFamily="2" charset="-79"/>
              </a:rPr>
              <a:t>Two tasks to accomplish before we begin:</a:t>
            </a:r>
          </a:p>
          <a:p>
            <a:endParaRPr lang="en-US" sz="2400" b="1" dirty="0">
              <a:solidFill>
                <a:schemeClr val="accent2">
                  <a:lumMod val="60000"/>
                  <a:lumOff val="40000"/>
                </a:schemeClr>
              </a:solidFill>
              <a:latin typeface="Aharoni" panose="02010803020104030203" pitchFamily="2" charset="-79"/>
              <a:cs typeface="Aharoni" panose="02010803020104030203" pitchFamily="2" charset="-79"/>
            </a:endParaRPr>
          </a:p>
          <a:p>
            <a:r>
              <a:rPr lang="en-US" sz="2400" b="1" dirty="0" smtClean="0">
                <a:solidFill>
                  <a:schemeClr val="accent2">
                    <a:lumMod val="60000"/>
                    <a:lumOff val="40000"/>
                  </a:schemeClr>
                </a:solidFill>
                <a:latin typeface="Aharoni" panose="02010803020104030203" pitchFamily="2" charset="-79"/>
                <a:cs typeface="Aharoni" panose="02010803020104030203" pitchFamily="2" charset="-79"/>
              </a:rPr>
              <a:t>1)  Please pick up a packet of my slide show presentation with extra notes for you. Thanks!</a:t>
            </a:r>
          </a:p>
          <a:p>
            <a:endParaRPr lang="en-US" sz="2400" b="1" dirty="0">
              <a:solidFill>
                <a:schemeClr val="accent2">
                  <a:lumMod val="60000"/>
                  <a:lumOff val="40000"/>
                </a:schemeClr>
              </a:solidFill>
              <a:latin typeface="Aharoni" panose="02010803020104030203" pitchFamily="2" charset="-79"/>
              <a:cs typeface="Aharoni" panose="02010803020104030203" pitchFamily="2" charset="-79"/>
            </a:endParaRPr>
          </a:p>
          <a:p>
            <a:r>
              <a:rPr lang="en-US" sz="2400" b="1" dirty="0" smtClean="0">
                <a:solidFill>
                  <a:schemeClr val="accent2">
                    <a:lumMod val="60000"/>
                    <a:lumOff val="40000"/>
                  </a:schemeClr>
                </a:solidFill>
                <a:latin typeface="Aharoni" panose="02010803020104030203" pitchFamily="2" charset="-79"/>
                <a:cs typeface="Aharoni" panose="02010803020104030203" pitchFamily="2" charset="-79"/>
              </a:rPr>
              <a:t>2)  Pick up one of the pieces of pipe from the bucket and take it to your spot.  </a:t>
            </a:r>
          </a:p>
          <a:p>
            <a:endParaRPr lang="en-US" dirty="0"/>
          </a:p>
          <a:p>
            <a:endParaRPr lang="en-US" dirty="0"/>
          </a:p>
        </p:txBody>
      </p:sp>
      <p:sp>
        <p:nvSpPr>
          <p:cNvPr id="5" name="Smiley Face 4"/>
          <p:cNvSpPr/>
          <p:nvPr/>
        </p:nvSpPr>
        <p:spPr>
          <a:xfrm>
            <a:off x="2096813" y="5027387"/>
            <a:ext cx="378373" cy="31531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94642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students basic needs for learning:</a:t>
            </a:r>
            <a:endParaRPr lang="en-US" dirty="0"/>
          </a:p>
        </p:txBody>
      </p:sp>
      <p:sp>
        <p:nvSpPr>
          <p:cNvPr id="3" name="Content Placeholder 2"/>
          <p:cNvSpPr>
            <a:spLocks noGrp="1"/>
          </p:cNvSpPr>
          <p:nvPr>
            <p:ph idx="1"/>
          </p:nvPr>
        </p:nvSpPr>
        <p:spPr>
          <a:xfrm>
            <a:off x="677334" y="1450429"/>
            <a:ext cx="8596668" cy="4590934"/>
          </a:xfrm>
        </p:spPr>
        <p:txBody>
          <a:bodyPr/>
          <a:lstStyle/>
          <a:p>
            <a:r>
              <a:rPr lang="en-US" sz="4000" dirty="0"/>
              <a:t>1) Students must feel safe,</a:t>
            </a:r>
            <a:br>
              <a:rPr lang="en-US" sz="4000" dirty="0"/>
            </a:br>
            <a:r>
              <a:rPr lang="en-US" sz="4000" dirty="0"/>
              <a:t>2) Students must feel valued, and</a:t>
            </a:r>
            <a:br>
              <a:rPr lang="en-US" sz="4000" dirty="0"/>
            </a:br>
            <a:r>
              <a:rPr lang="en-US" sz="4000" dirty="0"/>
              <a:t>3) Students must feel successful</a:t>
            </a:r>
            <a:r>
              <a:rPr lang="en-US" sz="4000" dirty="0" smtClean="0"/>
              <a:t>.</a:t>
            </a:r>
          </a:p>
          <a:p>
            <a:endParaRPr lang="en-US" sz="4000" dirty="0"/>
          </a:p>
          <a:p>
            <a:r>
              <a:rPr lang="en-US" sz="2400" dirty="0" smtClean="0"/>
              <a:t>How do we meet these basic needs as teachers?  We earn their trust, we earn their respect and we continually provide them with </a:t>
            </a:r>
            <a:r>
              <a:rPr lang="en-US" sz="2400" b="1" u="sng" dirty="0" smtClean="0"/>
              <a:t>engaging activities</a:t>
            </a:r>
            <a:r>
              <a:rPr lang="en-US" sz="2400" dirty="0" smtClean="0"/>
              <a:t>!!</a:t>
            </a:r>
            <a:endParaRPr lang="en-US" sz="2400" dirty="0"/>
          </a:p>
        </p:txBody>
      </p:sp>
    </p:spTree>
    <p:extLst>
      <p:ext uri="{BB962C8B-B14F-4D97-AF65-F5344CB8AC3E}">
        <p14:creationId xmlns:p14="http://schemas.microsoft.com/office/powerpoint/2010/main" xmlns="" val="1394617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381" y="58549"/>
            <a:ext cx="8596668" cy="917844"/>
          </a:xfrm>
        </p:spPr>
        <p:txBody>
          <a:bodyPr/>
          <a:lstStyle/>
          <a:p>
            <a:r>
              <a:rPr lang="en-US" b="1" u="sng" dirty="0" smtClean="0"/>
              <a:t>Activity Time:</a:t>
            </a:r>
            <a:r>
              <a:rPr lang="en-US" sz="2400" dirty="0" smtClean="0"/>
              <a:t>  (see page 18)</a:t>
            </a:r>
            <a:endParaRPr lang="en-US" sz="2400" dirty="0"/>
          </a:p>
        </p:txBody>
      </p:sp>
      <p:sp>
        <p:nvSpPr>
          <p:cNvPr id="3" name="Content Placeholder 2"/>
          <p:cNvSpPr>
            <a:spLocks noGrp="1"/>
          </p:cNvSpPr>
          <p:nvPr>
            <p:ph idx="1"/>
          </p:nvPr>
        </p:nvSpPr>
        <p:spPr>
          <a:xfrm>
            <a:off x="677334" y="960895"/>
            <a:ext cx="8596668" cy="5672380"/>
          </a:xfrm>
        </p:spPr>
        <p:txBody>
          <a:bodyPr>
            <a:normAutofit/>
          </a:bodyPr>
          <a:lstStyle/>
          <a:p>
            <a:pPr marL="0" indent="0">
              <a:buNone/>
            </a:pPr>
            <a:r>
              <a:rPr lang="en-US" sz="2400" dirty="0" smtClean="0"/>
              <a:t>Pipe Activity-  learning to work together, learning what works well and what does not, much to discuss with students</a:t>
            </a:r>
          </a:p>
          <a:p>
            <a:pPr marL="0" indent="0">
              <a:buNone/>
            </a:pPr>
            <a:endParaRPr lang="en-US" sz="2400" dirty="0"/>
          </a:p>
          <a:p>
            <a:pPr marL="0" indent="0">
              <a:buNone/>
            </a:pPr>
            <a:r>
              <a:rPr lang="en-US" sz="2400" dirty="0" smtClean="0"/>
              <a:t>Great beginning of the year exercise to discuss what goes into teamwork, why we need teamwork in our classrooms.</a:t>
            </a:r>
          </a:p>
          <a:p>
            <a:pPr marL="0" indent="0">
              <a:buNone/>
            </a:pPr>
            <a:endParaRPr lang="en-US" sz="2400" dirty="0"/>
          </a:p>
          <a:p>
            <a:pPr marL="0" indent="0">
              <a:buNone/>
            </a:pPr>
            <a:r>
              <a:rPr lang="en-US" sz="2400" dirty="0" smtClean="0"/>
              <a:t>It is also a great reminder activity.  Mid year, towards the end of the year.  Compare our activity results with our posters. It is also a great competition between classes to get students motivated.</a:t>
            </a:r>
            <a:endParaRPr lang="en-US" sz="2400" dirty="0"/>
          </a:p>
        </p:txBody>
      </p:sp>
    </p:spTree>
    <p:extLst>
      <p:ext uri="{BB962C8B-B14F-4D97-AF65-F5344CB8AC3E}">
        <p14:creationId xmlns:p14="http://schemas.microsoft.com/office/powerpoint/2010/main" xmlns="" val="3391685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953" y="263471"/>
            <a:ext cx="11189775" cy="6594529"/>
          </a:xfrm>
        </p:spPr>
        <p:txBody>
          <a:bodyPr>
            <a:normAutofit fontScale="90000"/>
          </a:bodyPr>
          <a:lstStyle/>
          <a:p>
            <a:r>
              <a:rPr lang="en-US" sz="2200" dirty="0" smtClean="0">
                <a:solidFill>
                  <a:srgbClr val="FF0000"/>
                </a:solidFill>
              </a:rPr>
              <a:t>           </a:t>
            </a:r>
            <a:r>
              <a:rPr lang="en-US" sz="2200" dirty="0" smtClean="0">
                <a:solidFill>
                  <a:schemeClr val="tx1"/>
                </a:solidFill>
              </a:rPr>
              <a:t>                                   </a:t>
            </a:r>
            <a:r>
              <a:rPr lang="en-US" sz="2200" u="sng" dirty="0" smtClean="0">
                <a:solidFill>
                  <a:schemeClr val="tx1"/>
                </a:solidFill>
              </a:rPr>
              <a:t>Teambuilding </a:t>
            </a:r>
            <a:r>
              <a:rPr lang="en-US" sz="2200" u="sng" dirty="0">
                <a:solidFill>
                  <a:schemeClr val="tx1"/>
                </a:solidFill>
              </a:rPr>
              <a:t>Challenge</a:t>
            </a:r>
            <a:r>
              <a:rPr lang="en-US" sz="2200" dirty="0">
                <a:solidFill>
                  <a:schemeClr val="tx1"/>
                </a:solidFill>
              </a:rPr>
              <a:t/>
            </a:r>
            <a:br>
              <a:rPr lang="en-US" sz="2200" dirty="0">
                <a:solidFill>
                  <a:schemeClr val="tx1"/>
                </a:solidFill>
              </a:rPr>
            </a:br>
            <a:r>
              <a:rPr lang="en-US" sz="2200" dirty="0">
                <a:solidFill>
                  <a:schemeClr val="tx1"/>
                </a:solidFill>
              </a:rPr>
              <a:t> </a:t>
            </a:r>
            <a:br>
              <a:rPr lang="en-US" sz="2200" dirty="0">
                <a:solidFill>
                  <a:schemeClr val="tx1"/>
                </a:solidFill>
              </a:rPr>
            </a:br>
            <a:r>
              <a:rPr lang="en-US" sz="2200" dirty="0">
                <a:solidFill>
                  <a:schemeClr val="tx1"/>
                </a:solidFill>
              </a:rPr>
              <a:t>The </a:t>
            </a:r>
            <a:r>
              <a:rPr lang="en-US" sz="2200" dirty="0" smtClean="0">
                <a:solidFill>
                  <a:schemeClr val="tx1"/>
                </a:solidFill>
              </a:rPr>
              <a:t>object:  </a:t>
            </a:r>
            <a:r>
              <a:rPr lang="en-US" sz="2200" dirty="0">
                <a:solidFill>
                  <a:schemeClr val="tx1"/>
                </a:solidFill>
              </a:rPr>
              <a:t>Get the marble in the container following these rules. </a:t>
            </a:r>
            <a:br>
              <a:rPr lang="en-US" sz="2200" dirty="0">
                <a:solidFill>
                  <a:schemeClr val="tx1"/>
                </a:solidFill>
              </a:rPr>
            </a:br>
            <a:r>
              <a:rPr lang="en-US" sz="2200" dirty="0">
                <a:solidFill>
                  <a:schemeClr val="tx1"/>
                </a:solidFill>
              </a:rPr>
              <a:t> </a:t>
            </a:r>
            <a:br>
              <a:rPr lang="en-US" sz="2200" dirty="0">
                <a:solidFill>
                  <a:schemeClr val="tx1"/>
                </a:solidFill>
              </a:rPr>
            </a:br>
            <a:r>
              <a:rPr lang="en-US" sz="2200" dirty="0">
                <a:solidFill>
                  <a:schemeClr val="tx1"/>
                </a:solidFill>
              </a:rPr>
              <a:t>1. You may not purposefully touch the marble with your hand except the first person who puts the marble on their trough. </a:t>
            </a:r>
            <a:r>
              <a:rPr lang="en-US" sz="2200" dirty="0" smtClean="0">
                <a:solidFill>
                  <a:schemeClr val="tx1"/>
                </a:solidFill>
              </a:rPr>
              <a:t/>
            </a:r>
            <a:br>
              <a:rPr lang="en-US" sz="2200" dirty="0" smtClean="0">
                <a:solidFill>
                  <a:schemeClr val="tx1"/>
                </a:solidFill>
              </a:rPr>
            </a:br>
            <a:r>
              <a:rPr lang="en-US" sz="2200" dirty="0">
                <a:solidFill>
                  <a:schemeClr val="tx1"/>
                </a:solidFill>
              </a:rPr>
              <a:t/>
            </a:r>
            <a:br>
              <a:rPr lang="en-US" sz="2200" dirty="0">
                <a:solidFill>
                  <a:schemeClr val="tx1"/>
                </a:solidFill>
              </a:rPr>
            </a:br>
            <a:r>
              <a:rPr lang="en-US" sz="2200" dirty="0">
                <a:solidFill>
                  <a:schemeClr val="tx1"/>
                </a:solidFill>
              </a:rPr>
              <a:t>2. You may not overlap another person’s trough. </a:t>
            </a:r>
            <a:r>
              <a:rPr lang="en-US" sz="2200" dirty="0" smtClean="0">
                <a:solidFill>
                  <a:schemeClr val="tx1"/>
                </a:solidFill>
              </a:rPr>
              <a:t/>
            </a:r>
            <a:br>
              <a:rPr lang="en-US" sz="2200" dirty="0" smtClean="0">
                <a:solidFill>
                  <a:schemeClr val="tx1"/>
                </a:solidFill>
              </a:rPr>
            </a:br>
            <a:r>
              <a:rPr lang="en-US" sz="2200" dirty="0">
                <a:solidFill>
                  <a:schemeClr val="tx1"/>
                </a:solidFill>
              </a:rPr>
              <a:t/>
            </a:r>
            <a:br>
              <a:rPr lang="en-US" sz="2200" dirty="0">
                <a:solidFill>
                  <a:schemeClr val="tx1"/>
                </a:solidFill>
              </a:rPr>
            </a:br>
            <a:r>
              <a:rPr lang="en-US" sz="2200" dirty="0">
                <a:solidFill>
                  <a:schemeClr val="tx1"/>
                </a:solidFill>
              </a:rPr>
              <a:t>3.  You may not touch anyone’s trough but your own. </a:t>
            </a:r>
            <a:r>
              <a:rPr lang="en-US" sz="2200" dirty="0" smtClean="0">
                <a:solidFill>
                  <a:schemeClr val="tx1"/>
                </a:solidFill>
              </a:rPr>
              <a:t/>
            </a:r>
            <a:br>
              <a:rPr lang="en-US" sz="2200" dirty="0" smtClean="0">
                <a:solidFill>
                  <a:schemeClr val="tx1"/>
                </a:solidFill>
              </a:rPr>
            </a:br>
            <a:r>
              <a:rPr lang="en-US" sz="2200" dirty="0">
                <a:solidFill>
                  <a:schemeClr val="tx1"/>
                </a:solidFill>
              </a:rPr>
              <a:t/>
            </a:r>
            <a:br>
              <a:rPr lang="en-US" sz="2200" dirty="0">
                <a:solidFill>
                  <a:schemeClr val="tx1"/>
                </a:solidFill>
              </a:rPr>
            </a:br>
            <a:r>
              <a:rPr lang="en-US" sz="2200" dirty="0">
                <a:solidFill>
                  <a:schemeClr val="tx1"/>
                </a:solidFill>
              </a:rPr>
              <a:t>4. You may not block the end of your trough. </a:t>
            </a:r>
            <a:r>
              <a:rPr lang="en-US" sz="2200" dirty="0" smtClean="0">
                <a:solidFill>
                  <a:schemeClr val="tx1"/>
                </a:solidFill>
              </a:rPr>
              <a:t/>
            </a:r>
            <a:br>
              <a:rPr lang="en-US" sz="2200" dirty="0" smtClean="0">
                <a:solidFill>
                  <a:schemeClr val="tx1"/>
                </a:solidFill>
              </a:rPr>
            </a:br>
            <a:r>
              <a:rPr lang="en-US" sz="2200" dirty="0">
                <a:solidFill>
                  <a:schemeClr val="tx1"/>
                </a:solidFill>
              </a:rPr>
              <a:t/>
            </a:r>
            <a:br>
              <a:rPr lang="en-US" sz="2200" dirty="0">
                <a:solidFill>
                  <a:schemeClr val="tx1"/>
                </a:solidFill>
              </a:rPr>
            </a:br>
            <a:r>
              <a:rPr lang="en-US" sz="2200" dirty="0">
                <a:solidFill>
                  <a:schemeClr val="tx1"/>
                </a:solidFill>
              </a:rPr>
              <a:t>5.  Marble may not go backwards. </a:t>
            </a:r>
            <a:r>
              <a:rPr lang="en-US" sz="2200" dirty="0" smtClean="0">
                <a:solidFill>
                  <a:schemeClr val="tx1"/>
                </a:solidFill>
              </a:rPr>
              <a:t/>
            </a:r>
            <a:br>
              <a:rPr lang="en-US" sz="2200" dirty="0" smtClean="0">
                <a:solidFill>
                  <a:schemeClr val="tx1"/>
                </a:solidFill>
              </a:rPr>
            </a:br>
            <a:r>
              <a:rPr lang="en-US" sz="2200" dirty="0">
                <a:solidFill>
                  <a:schemeClr val="tx1"/>
                </a:solidFill>
              </a:rPr>
              <a:t/>
            </a:r>
            <a:br>
              <a:rPr lang="en-US" sz="2200" dirty="0">
                <a:solidFill>
                  <a:schemeClr val="tx1"/>
                </a:solidFill>
              </a:rPr>
            </a:br>
            <a:r>
              <a:rPr lang="en-US" sz="2200" dirty="0">
                <a:solidFill>
                  <a:schemeClr val="tx1"/>
                </a:solidFill>
              </a:rPr>
              <a:t>6. Marble must go on everyone’s trough. </a:t>
            </a:r>
            <a:r>
              <a:rPr lang="en-US" sz="2200" dirty="0" smtClean="0">
                <a:solidFill>
                  <a:schemeClr val="tx1"/>
                </a:solidFill>
              </a:rPr>
              <a:t/>
            </a:r>
            <a:br>
              <a:rPr lang="en-US" sz="2200" dirty="0" smtClean="0">
                <a:solidFill>
                  <a:schemeClr val="tx1"/>
                </a:solidFill>
              </a:rPr>
            </a:br>
            <a:r>
              <a:rPr lang="en-US" sz="2200" dirty="0">
                <a:solidFill>
                  <a:schemeClr val="tx1"/>
                </a:solidFill>
              </a:rPr>
              <a:t/>
            </a:r>
            <a:br>
              <a:rPr lang="en-US" sz="2200" dirty="0">
                <a:solidFill>
                  <a:schemeClr val="tx1"/>
                </a:solidFill>
              </a:rPr>
            </a:br>
            <a:r>
              <a:rPr lang="en-US" sz="2200" dirty="0">
                <a:solidFill>
                  <a:schemeClr val="tx1"/>
                </a:solidFill>
              </a:rPr>
              <a:t>7. The end container must remain on the floor. </a:t>
            </a:r>
            <a:r>
              <a:rPr lang="en-US" sz="2200" dirty="0" smtClean="0">
                <a:solidFill>
                  <a:schemeClr val="tx1"/>
                </a:solidFill>
              </a:rPr>
              <a:t/>
            </a:r>
            <a:br>
              <a:rPr lang="en-US" sz="2200" dirty="0" smtClean="0">
                <a:solidFill>
                  <a:schemeClr val="tx1"/>
                </a:solidFill>
              </a:rPr>
            </a:br>
            <a:r>
              <a:rPr lang="en-US" sz="2200" dirty="0">
                <a:solidFill>
                  <a:schemeClr val="tx1"/>
                </a:solidFill>
              </a:rPr>
              <a:t/>
            </a:r>
            <a:br>
              <a:rPr lang="en-US" sz="2200" dirty="0">
                <a:solidFill>
                  <a:schemeClr val="tx1"/>
                </a:solidFill>
              </a:rPr>
            </a:br>
            <a:r>
              <a:rPr lang="en-US" sz="2200" dirty="0">
                <a:solidFill>
                  <a:schemeClr val="tx1"/>
                </a:solidFill>
              </a:rPr>
              <a:t>8. You will be timed to see how long it takes.  If you complete it once, trade troughs and positions and try again for a better time</a:t>
            </a:r>
            <a:r>
              <a:rPr lang="en-US" sz="2400" dirty="0">
                <a:solidFill>
                  <a:schemeClr val="tx1"/>
                </a:solidFill>
              </a:rPr>
              <a:t>. </a:t>
            </a:r>
          </a:p>
        </p:txBody>
      </p:sp>
    </p:spTree>
    <p:extLst>
      <p:ext uri="{BB962C8B-B14F-4D97-AF65-F5344CB8AC3E}">
        <p14:creationId xmlns:p14="http://schemas.microsoft.com/office/powerpoint/2010/main" xmlns="" val="2175426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381" y="206644"/>
            <a:ext cx="8596668" cy="1320800"/>
          </a:xfrm>
        </p:spPr>
        <p:txBody>
          <a:bodyPr/>
          <a:lstStyle/>
          <a:p>
            <a:r>
              <a:rPr lang="en-US" b="1" u="sng" dirty="0" smtClean="0"/>
              <a:t>Conversation Partner Activity</a:t>
            </a:r>
            <a:endParaRPr lang="en-US" b="1" u="sng" dirty="0"/>
          </a:p>
        </p:txBody>
      </p:sp>
      <p:sp>
        <p:nvSpPr>
          <p:cNvPr id="3" name="Content Placeholder 2"/>
          <p:cNvSpPr>
            <a:spLocks noGrp="1"/>
          </p:cNvSpPr>
          <p:nvPr>
            <p:ph idx="1"/>
          </p:nvPr>
        </p:nvSpPr>
        <p:spPr>
          <a:xfrm>
            <a:off x="677334" y="1292773"/>
            <a:ext cx="8596668" cy="4748590"/>
          </a:xfrm>
        </p:spPr>
        <p:txBody>
          <a:bodyPr>
            <a:normAutofit/>
          </a:bodyPr>
          <a:lstStyle/>
          <a:p>
            <a:r>
              <a:rPr lang="en-US" sz="2000" b="1" u="sng" dirty="0"/>
              <a:t>Conversation Partners</a:t>
            </a:r>
            <a:r>
              <a:rPr lang="en-US" sz="2000" b="1" dirty="0"/>
              <a:t> 	</a:t>
            </a:r>
            <a:r>
              <a:rPr lang="en-US" sz="2000" b="1" dirty="0" smtClean="0"/>
              <a:t>         </a:t>
            </a:r>
            <a:r>
              <a:rPr lang="en-US" sz="2000" b="1" u="sng" dirty="0" smtClean="0"/>
              <a:t>Conversation Partners:</a:t>
            </a:r>
          </a:p>
          <a:p>
            <a:pPr marL="0" indent="0">
              <a:buNone/>
            </a:pPr>
            <a:r>
              <a:rPr lang="en-US" sz="2000" b="1" dirty="0"/>
              <a:t>				 </a:t>
            </a:r>
            <a:endParaRPr lang="en-US" sz="2000" dirty="0"/>
          </a:p>
          <a:p>
            <a:r>
              <a:rPr lang="en-US" sz="2000" dirty="0"/>
              <a:t>Bowling Buddy:		</a:t>
            </a:r>
            <a:r>
              <a:rPr lang="en-US" sz="2000" dirty="0" smtClean="0"/>
              <a:t>		   Louis Pasteur:</a:t>
            </a:r>
            <a:r>
              <a:rPr lang="en-US" sz="2000" dirty="0"/>
              <a:t>				 </a:t>
            </a:r>
          </a:p>
          <a:p>
            <a:r>
              <a:rPr lang="en-US" sz="2000" dirty="0"/>
              <a:t>Swimming Chum:	</a:t>
            </a:r>
            <a:r>
              <a:rPr lang="en-US" sz="2000" dirty="0" smtClean="0"/>
              <a:t>	</a:t>
            </a:r>
            <a:r>
              <a:rPr lang="en-US" sz="2000" dirty="0"/>
              <a:t> </a:t>
            </a:r>
            <a:r>
              <a:rPr lang="en-US" sz="2000" dirty="0" smtClean="0"/>
              <a:t>        Jane Goodall:</a:t>
            </a:r>
            <a:r>
              <a:rPr lang="en-US" sz="2000" dirty="0"/>
              <a:t>					 </a:t>
            </a:r>
          </a:p>
          <a:p>
            <a:r>
              <a:rPr lang="en-US" sz="2000" dirty="0"/>
              <a:t>Hiking Pal:		</a:t>
            </a:r>
            <a:r>
              <a:rPr lang="en-US" sz="2000" dirty="0" smtClean="0"/>
              <a:t>			   Marie Curie:</a:t>
            </a:r>
            <a:r>
              <a:rPr lang="en-US" sz="2000" dirty="0"/>
              <a:t>					 </a:t>
            </a:r>
          </a:p>
          <a:p>
            <a:r>
              <a:rPr lang="en-US" sz="2000" dirty="0"/>
              <a:t>Mountain Climbing	</a:t>
            </a:r>
            <a:r>
              <a:rPr lang="en-US" sz="2000" dirty="0" smtClean="0"/>
              <a:t> 	</a:t>
            </a:r>
            <a:r>
              <a:rPr lang="en-US" sz="2000" dirty="0"/>
              <a:t> </a:t>
            </a:r>
            <a:r>
              <a:rPr lang="en-US" sz="2000" dirty="0" smtClean="0"/>
              <a:t>        </a:t>
            </a:r>
            <a:r>
              <a:rPr lang="en-US" sz="2000" dirty="0" err="1" smtClean="0"/>
              <a:t>Gregor</a:t>
            </a:r>
            <a:r>
              <a:rPr lang="en-US" sz="2000" dirty="0" smtClean="0"/>
              <a:t> Mendel:</a:t>
            </a:r>
            <a:r>
              <a:rPr lang="en-US" sz="2000" dirty="0"/>
              <a:t>					</a:t>
            </a:r>
          </a:p>
          <a:p>
            <a:pPr marL="0" indent="0">
              <a:buNone/>
            </a:pPr>
            <a:r>
              <a:rPr lang="en-US" sz="2000" dirty="0"/>
              <a:t>	Companion:		</a:t>
            </a:r>
            <a:endParaRPr lang="en-US" sz="2000" dirty="0" smtClean="0"/>
          </a:p>
          <a:p>
            <a:pPr marL="0" indent="0">
              <a:buNone/>
            </a:pPr>
            <a:endParaRPr lang="en-US" sz="2000" dirty="0"/>
          </a:p>
          <a:p>
            <a:pPr marL="0" indent="0">
              <a:buNone/>
            </a:pPr>
            <a:r>
              <a:rPr lang="en-US" sz="2000" dirty="0" smtClean="0"/>
              <a:t>When and how to use conversation partners in the classroom.  </a:t>
            </a:r>
            <a:r>
              <a:rPr lang="en-US" sz="2000" dirty="0"/>
              <a:t>					</a:t>
            </a:r>
          </a:p>
          <a:p>
            <a:endParaRPr lang="en-US" sz="2000" dirty="0"/>
          </a:p>
        </p:txBody>
      </p:sp>
    </p:spTree>
    <p:extLst>
      <p:ext uri="{BB962C8B-B14F-4D97-AF65-F5344CB8AC3E}">
        <p14:creationId xmlns:p14="http://schemas.microsoft.com/office/powerpoint/2010/main" xmlns="" val="34644395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Conversation Partner Activity:</a:t>
            </a:r>
            <a:endParaRPr lang="en-US" b="1" u="sng" dirty="0"/>
          </a:p>
        </p:txBody>
      </p:sp>
      <p:sp>
        <p:nvSpPr>
          <p:cNvPr id="3" name="Content Placeholder 2"/>
          <p:cNvSpPr>
            <a:spLocks noGrp="1"/>
          </p:cNvSpPr>
          <p:nvPr>
            <p:ph idx="1"/>
          </p:nvPr>
        </p:nvSpPr>
        <p:spPr/>
        <p:txBody>
          <a:bodyPr/>
          <a:lstStyle/>
          <a:p>
            <a:r>
              <a:rPr lang="en-US" sz="3600" dirty="0" smtClean="0"/>
              <a:t>Discuss the following question:</a:t>
            </a:r>
          </a:p>
          <a:p>
            <a:endParaRPr lang="en-US" sz="3600" dirty="0"/>
          </a:p>
          <a:p>
            <a:r>
              <a:rPr lang="en-US" sz="3600" dirty="0" smtClean="0"/>
              <a:t>1.  What do you believe to be the most important things in the lives of the students you assist?</a:t>
            </a:r>
          </a:p>
          <a:p>
            <a:endParaRPr lang="en-US" dirty="0" smtClean="0"/>
          </a:p>
        </p:txBody>
      </p:sp>
    </p:spTree>
    <p:extLst>
      <p:ext uri="{BB962C8B-B14F-4D97-AF65-F5344CB8AC3E}">
        <p14:creationId xmlns:p14="http://schemas.microsoft.com/office/powerpoint/2010/main" xmlns="" val="807675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Conversation Partner Activity</a:t>
            </a:r>
            <a:endParaRPr lang="en-US" b="1" u="sng" dirty="0"/>
          </a:p>
        </p:txBody>
      </p:sp>
      <p:sp>
        <p:nvSpPr>
          <p:cNvPr id="3" name="Content Placeholder 2"/>
          <p:cNvSpPr>
            <a:spLocks noGrp="1"/>
          </p:cNvSpPr>
          <p:nvPr>
            <p:ph idx="1"/>
          </p:nvPr>
        </p:nvSpPr>
        <p:spPr/>
        <p:txBody>
          <a:bodyPr/>
          <a:lstStyle/>
          <a:p>
            <a:r>
              <a:rPr lang="en-US" sz="3600" dirty="0" smtClean="0"/>
              <a:t>1.  </a:t>
            </a:r>
            <a:r>
              <a:rPr lang="en-US" sz="3600" dirty="0"/>
              <a:t>What do you think motivates students?</a:t>
            </a:r>
          </a:p>
          <a:p>
            <a:endParaRPr lang="en-US" dirty="0"/>
          </a:p>
        </p:txBody>
      </p:sp>
    </p:spTree>
    <p:extLst>
      <p:ext uri="{BB962C8B-B14F-4D97-AF65-F5344CB8AC3E}">
        <p14:creationId xmlns:p14="http://schemas.microsoft.com/office/powerpoint/2010/main" xmlns="" val="946316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Common Answers to those questions:</a:t>
            </a:r>
            <a:endParaRPr lang="en-US" b="1" u="sng" dirty="0"/>
          </a:p>
        </p:txBody>
      </p:sp>
      <p:sp>
        <p:nvSpPr>
          <p:cNvPr id="3" name="Content Placeholder 2"/>
          <p:cNvSpPr>
            <a:spLocks noGrp="1"/>
          </p:cNvSpPr>
          <p:nvPr>
            <p:ph idx="1"/>
          </p:nvPr>
        </p:nvSpPr>
        <p:spPr/>
        <p:txBody>
          <a:bodyPr>
            <a:normAutofit/>
          </a:bodyPr>
          <a:lstStyle/>
          <a:p>
            <a:r>
              <a:rPr lang="en-US" sz="2800" u="sng" dirty="0" smtClean="0"/>
              <a:t>What’s important?</a:t>
            </a:r>
            <a:r>
              <a:rPr lang="en-US" sz="2800" dirty="0" smtClean="0"/>
              <a:t>  Friends, Lunch, Socializing, Sports, Appearance, Extra Curricular Activities</a:t>
            </a:r>
          </a:p>
          <a:p>
            <a:endParaRPr lang="en-US" sz="2800" dirty="0"/>
          </a:p>
          <a:p>
            <a:r>
              <a:rPr lang="en-US" sz="2800" u="sng" dirty="0" smtClean="0"/>
              <a:t>What motivates?</a:t>
            </a:r>
            <a:r>
              <a:rPr lang="en-US" sz="2800" dirty="0" smtClean="0"/>
              <a:t>  Fun activities, competition, being with friends, interest in subject area, relevant topics, getting good grades</a:t>
            </a:r>
            <a:endParaRPr lang="en-US" sz="2800" dirty="0"/>
          </a:p>
        </p:txBody>
      </p:sp>
    </p:spTree>
    <p:extLst>
      <p:ext uri="{BB962C8B-B14F-4D97-AF65-F5344CB8AC3E}">
        <p14:creationId xmlns:p14="http://schemas.microsoft.com/office/powerpoint/2010/main" xmlns="" val="2469481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371" y="160149"/>
            <a:ext cx="8596668" cy="1320800"/>
          </a:xfrm>
        </p:spPr>
        <p:txBody>
          <a:bodyPr/>
          <a:lstStyle/>
          <a:p>
            <a:r>
              <a:rPr lang="en-US" b="1" u="sng" dirty="0" smtClean="0"/>
              <a:t>Motivation:</a:t>
            </a:r>
            <a:endParaRPr lang="en-US" b="1" u="sng" dirty="0"/>
          </a:p>
        </p:txBody>
      </p:sp>
      <p:sp>
        <p:nvSpPr>
          <p:cNvPr id="3" name="Content Placeholder 2"/>
          <p:cNvSpPr>
            <a:spLocks noGrp="1"/>
          </p:cNvSpPr>
          <p:nvPr>
            <p:ph idx="1"/>
          </p:nvPr>
        </p:nvSpPr>
        <p:spPr>
          <a:xfrm>
            <a:off x="677334" y="1277007"/>
            <a:ext cx="8596668" cy="4764355"/>
          </a:xfrm>
        </p:spPr>
        <p:txBody>
          <a:bodyPr>
            <a:normAutofit/>
          </a:bodyPr>
          <a:lstStyle/>
          <a:p>
            <a:r>
              <a:rPr lang="en-US" sz="2000" dirty="0" smtClean="0"/>
              <a:t>Motivation – or lack there-of – is very often the difference between a student passing or failing.  </a:t>
            </a:r>
          </a:p>
          <a:p>
            <a:r>
              <a:rPr lang="en-US" sz="2000" dirty="0" smtClean="0"/>
              <a:t>Smart students can fall flat on their faces, struggling students can excel</a:t>
            </a:r>
          </a:p>
          <a:p>
            <a:pPr marL="0" indent="0">
              <a:buNone/>
            </a:pPr>
            <a:endParaRPr lang="en-US" sz="2000" dirty="0"/>
          </a:p>
          <a:p>
            <a:r>
              <a:rPr lang="en-US" sz="2000" dirty="0" smtClean="0"/>
              <a:t>Cognitive Theory and Motivation </a:t>
            </a:r>
          </a:p>
          <a:p>
            <a:pPr lvl="1"/>
            <a:r>
              <a:rPr lang="en-US" sz="2000" dirty="0" smtClean="0"/>
              <a:t>As people learn they mentally organize new information.  </a:t>
            </a:r>
          </a:p>
          <a:p>
            <a:pPr lvl="1"/>
            <a:r>
              <a:rPr lang="en-US" sz="2000" dirty="0" smtClean="0"/>
              <a:t>Learning is more likely to occur when people associate new material with previously learned material.  Make it relate!!</a:t>
            </a:r>
          </a:p>
          <a:p>
            <a:pPr lvl="1"/>
            <a:r>
              <a:rPr lang="en-US" sz="2000" dirty="0" smtClean="0"/>
              <a:t>Student control their own learning, to some extent, by being mentally involved in the classroom.  So……….how do we help???  DEVELOP activities that encourage natural engagement.  </a:t>
            </a:r>
            <a:endParaRPr lang="en-US" sz="2000" dirty="0"/>
          </a:p>
        </p:txBody>
      </p:sp>
    </p:spTree>
    <p:extLst>
      <p:ext uri="{BB962C8B-B14F-4D97-AF65-F5344CB8AC3E}">
        <p14:creationId xmlns:p14="http://schemas.microsoft.com/office/powerpoint/2010/main" xmlns="" val="12504081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kids unmotivated?</a:t>
            </a:r>
            <a:endParaRPr lang="en-US" dirty="0"/>
          </a:p>
        </p:txBody>
      </p:sp>
      <p:sp>
        <p:nvSpPr>
          <p:cNvPr id="3" name="Content Placeholder 2"/>
          <p:cNvSpPr>
            <a:spLocks noGrp="1"/>
          </p:cNvSpPr>
          <p:nvPr>
            <p:ph idx="1"/>
          </p:nvPr>
        </p:nvSpPr>
        <p:spPr/>
        <p:txBody>
          <a:bodyPr>
            <a:normAutofit/>
          </a:bodyPr>
          <a:lstStyle/>
          <a:p>
            <a:r>
              <a:rPr lang="en-US" sz="3600" dirty="0" smtClean="0"/>
              <a:t>Discuss with a conversation partner. </a:t>
            </a:r>
            <a:endParaRPr lang="en-US" sz="3600" dirty="0"/>
          </a:p>
        </p:txBody>
      </p:sp>
    </p:spTree>
    <p:extLst>
      <p:ext uri="{BB962C8B-B14F-4D97-AF65-F5344CB8AC3E}">
        <p14:creationId xmlns:p14="http://schemas.microsoft.com/office/powerpoint/2010/main" xmlns="" val="17869172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893" y="50801"/>
            <a:ext cx="8596668" cy="1320800"/>
          </a:xfrm>
        </p:spPr>
        <p:txBody>
          <a:bodyPr/>
          <a:lstStyle/>
          <a:p>
            <a:r>
              <a:rPr lang="en-US" b="1" u="sng" dirty="0" smtClean="0"/>
              <a:t>Why are kids unmotivated?  </a:t>
            </a:r>
            <a:endParaRPr lang="en-US" b="1" u="sng" dirty="0"/>
          </a:p>
        </p:txBody>
      </p:sp>
      <p:sp>
        <p:nvSpPr>
          <p:cNvPr id="3" name="Content Placeholder 2"/>
          <p:cNvSpPr>
            <a:spLocks noGrp="1"/>
          </p:cNvSpPr>
          <p:nvPr>
            <p:ph idx="1"/>
          </p:nvPr>
        </p:nvSpPr>
        <p:spPr>
          <a:xfrm>
            <a:off x="584344" y="999641"/>
            <a:ext cx="8596668" cy="5277172"/>
          </a:xfrm>
        </p:spPr>
        <p:txBody>
          <a:bodyPr>
            <a:normAutofit/>
          </a:bodyPr>
          <a:lstStyle/>
          <a:p>
            <a:r>
              <a:rPr lang="en-US" sz="2000" dirty="0" smtClean="0"/>
              <a:t>Your findings?</a:t>
            </a:r>
          </a:p>
          <a:p>
            <a:pPr marL="0" indent="0">
              <a:buNone/>
            </a:pPr>
            <a:endParaRPr lang="en-US" sz="2000" dirty="0" smtClean="0"/>
          </a:p>
          <a:p>
            <a:r>
              <a:rPr lang="en-US" sz="2000" dirty="0" smtClean="0"/>
              <a:t>There are a myriad of reasons.  Statistics show poverty rate has increased, increase in single parent households, homelessness has increased, child abuse rates have increased, increase in incarceration trends of teenagers.  </a:t>
            </a:r>
          </a:p>
          <a:p>
            <a:endParaRPr lang="en-US" sz="2000" dirty="0"/>
          </a:p>
          <a:p>
            <a:r>
              <a:rPr lang="en-US" sz="2000" dirty="0" smtClean="0"/>
              <a:t>These are startling statistics we know are occurring….so…..DEVELOP curriculum that naturally engages all students.  </a:t>
            </a:r>
          </a:p>
          <a:p>
            <a:endParaRPr lang="en-US" sz="2000" dirty="0"/>
          </a:p>
          <a:p>
            <a:r>
              <a:rPr lang="en-US" sz="2000" dirty="0" smtClean="0"/>
              <a:t>Kids will do what you ask if they have a relationship with you and if they have the necessary skills to do so.  This requires trust and respect.  (Which is why I discussed setting the stage for learning!)</a:t>
            </a:r>
            <a:endParaRPr lang="en-US" sz="2000" dirty="0"/>
          </a:p>
        </p:txBody>
      </p:sp>
    </p:spTree>
    <p:extLst>
      <p:ext uri="{BB962C8B-B14F-4D97-AF65-F5344CB8AC3E}">
        <p14:creationId xmlns:p14="http://schemas.microsoft.com/office/powerpoint/2010/main" xmlns="" val="2989002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 bit about me, a bit about you</a:t>
            </a:r>
            <a:endParaRPr lang="en-US" b="1" u="sng" dirty="0"/>
          </a:p>
        </p:txBody>
      </p:sp>
      <p:sp>
        <p:nvSpPr>
          <p:cNvPr id="3" name="Content Placeholder 2"/>
          <p:cNvSpPr>
            <a:spLocks noGrp="1"/>
          </p:cNvSpPr>
          <p:nvPr>
            <p:ph idx="1"/>
          </p:nvPr>
        </p:nvSpPr>
        <p:spPr/>
        <p:txBody>
          <a:bodyPr>
            <a:normAutofit/>
          </a:bodyPr>
          <a:lstStyle/>
          <a:p>
            <a:r>
              <a:rPr lang="en-US" sz="3200" dirty="0" smtClean="0"/>
              <a:t>Allow me to share a bit about where I teach and the journey to finding middle school as my love and passion! </a:t>
            </a:r>
          </a:p>
          <a:p>
            <a:endParaRPr lang="en-US" sz="3200" dirty="0"/>
          </a:p>
          <a:p>
            <a:r>
              <a:rPr lang="en-US" sz="3200" dirty="0" smtClean="0"/>
              <a:t>Share with me where you are in your journey. </a:t>
            </a:r>
            <a:endParaRPr lang="en-US" sz="3200" dirty="0"/>
          </a:p>
        </p:txBody>
      </p:sp>
    </p:spTree>
    <p:extLst>
      <p:ext uri="{BB962C8B-B14F-4D97-AF65-F5344CB8AC3E}">
        <p14:creationId xmlns:p14="http://schemas.microsoft.com/office/powerpoint/2010/main" xmlns="" val="1363305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95" y="175647"/>
            <a:ext cx="8596668" cy="1320800"/>
          </a:xfrm>
        </p:spPr>
        <p:txBody>
          <a:bodyPr/>
          <a:lstStyle/>
          <a:p>
            <a:r>
              <a:rPr lang="en-US" b="1" u="sng" dirty="0" smtClean="0"/>
              <a:t>How does motivation help engagement in classroom activities?</a:t>
            </a:r>
            <a:endParaRPr lang="en-US" b="1" u="sng" dirty="0"/>
          </a:p>
        </p:txBody>
      </p:sp>
      <p:sp>
        <p:nvSpPr>
          <p:cNvPr id="3" name="Content Placeholder 2"/>
          <p:cNvSpPr>
            <a:spLocks noGrp="1"/>
          </p:cNvSpPr>
          <p:nvPr>
            <p:ph idx="1"/>
          </p:nvPr>
        </p:nvSpPr>
        <p:spPr>
          <a:xfrm>
            <a:off x="677334" y="1496446"/>
            <a:ext cx="8596668" cy="5028339"/>
          </a:xfrm>
        </p:spPr>
        <p:txBody>
          <a:bodyPr>
            <a:noAutofit/>
          </a:bodyPr>
          <a:lstStyle/>
          <a:p>
            <a:r>
              <a:rPr lang="en-US" sz="2800" dirty="0" smtClean="0"/>
              <a:t>If you can increase motivation, the student will naturally engage with greater energy in an activity.</a:t>
            </a:r>
          </a:p>
          <a:p>
            <a:r>
              <a:rPr lang="en-US" sz="2800" dirty="0" smtClean="0"/>
              <a:t>With increased motivation, the student is likely to set goals (even if small).</a:t>
            </a:r>
          </a:p>
          <a:p>
            <a:r>
              <a:rPr lang="en-US" sz="2800" dirty="0" smtClean="0"/>
              <a:t>With increased motivation, students tend to have increased time on task. </a:t>
            </a:r>
          </a:p>
          <a:p>
            <a:r>
              <a:rPr lang="en-US" sz="2800" dirty="0" smtClean="0"/>
              <a:t>Motivated students are more likely to be cognitively engaged (actually thinking about what is being taught). </a:t>
            </a:r>
            <a:endParaRPr lang="en-US" sz="2800" dirty="0"/>
          </a:p>
        </p:txBody>
      </p:sp>
    </p:spTree>
    <p:extLst>
      <p:ext uri="{BB962C8B-B14F-4D97-AF65-F5344CB8AC3E}">
        <p14:creationId xmlns:p14="http://schemas.microsoft.com/office/powerpoint/2010/main" xmlns="" val="38681784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Compliant or Engaged?</a:t>
            </a:r>
            <a:endParaRPr lang="en-US" b="1" u="sng" dirty="0"/>
          </a:p>
        </p:txBody>
      </p:sp>
      <p:sp>
        <p:nvSpPr>
          <p:cNvPr id="3" name="Content Placeholder 2"/>
          <p:cNvSpPr>
            <a:spLocks noGrp="1"/>
          </p:cNvSpPr>
          <p:nvPr>
            <p:ph idx="1"/>
          </p:nvPr>
        </p:nvSpPr>
        <p:spPr/>
        <p:txBody>
          <a:bodyPr>
            <a:normAutofit/>
          </a:bodyPr>
          <a:lstStyle/>
          <a:p>
            <a:r>
              <a:rPr lang="en-US" sz="3200" dirty="0" smtClean="0"/>
              <a:t>What is the difference?  Discuss with a conversation partner for 30 seconds. </a:t>
            </a:r>
            <a:endParaRPr lang="en-US" sz="3200" dirty="0"/>
          </a:p>
        </p:txBody>
      </p:sp>
      <p:pic>
        <p:nvPicPr>
          <p:cNvPr id="4" name="Picture 2" descr="http://4.bp.blogspot.com/-UK_46Coj43s/Uh4aPhbvHTI/AAAAAAAAC2U/M5zX9v_vdW8/s320/student+engagemen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57220" y="3656618"/>
            <a:ext cx="5811865" cy="26149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906271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9485"/>
            <a:ext cx="8596668" cy="6540284"/>
          </a:xfrm>
        </p:spPr>
        <p:txBody>
          <a:bodyPr>
            <a:normAutofit fontScale="90000"/>
          </a:bodyPr>
          <a:lstStyle/>
          <a:p>
            <a:r>
              <a:rPr lang="en-US" sz="1800" b="1" u="sng" dirty="0" smtClean="0"/>
              <a:t>Deep </a:t>
            </a:r>
            <a:r>
              <a:rPr lang="en-US" sz="1800" b="1" u="sng" dirty="0"/>
              <a:t>Engagement</a:t>
            </a:r>
            <a:r>
              <a:rPr lang="en-US" sz="1800" dirty="0"/>
              <a:t>: Students take full ownership of learning activities, displaying high levels of energy, a willingness to ask questions, pursue answers, consider alternatives, and take risks in pursuit of </a:t>
            </a:r>
            <a:r>
              <a:rPr lang="en-US" sz="1800" dirty="0" smtClean="0"/>
              <a:t>quality.  </a:t>
            </a:r>
            <a:br>
              <a:rPr lang="en-US" sz="1800" dirty="0" smtClean="0"/>
            </a:br>
            <a:r>
              <a:rPr lang="en-US" sz="1800" dirty="0"/>
              <a:t/>
            </a:r>
            <a:br>
              <a:rPr lang="en-US" sz="1800" dirty="0"/>
            </a:br>
            <a:r>
              <a:rPr lang="en-US" sz="1800" b="1" u="sng" dirty="0" smtClean="0"/>
              <a:t>Engagement</a:t>
            </a:r>
            <a:r>
              <a:rPr lang="en-US" sz="1800" dirty="0"/>
              <a:t>: Students begin taking ownership of learning activities. Their involvement shows concentration and effort to understand and complete the task. They do not simply follow directions but actively work to improve the quality of their performance. </a:t>
            </a:r>
            <a:r>
              <a:rPr lang="en-US" sz="1800" dirty="0" smtClean="0"/>
              <a:t/>
            </a:r>
            <a:br>
              <a:rPr lang="en-US" sz="1800" dirty="0" smtClean="0"/>
            </a:br>
            <a:r>
              <a:rPr lang="en-US" sz="1800" dirty="0" smtClean="0"/>
              <a:t/>
            </a:r>
            <a:br>
              <a:rPr lang="en-US" sz="1800" dirty="0" smtClean="0"/>
            </a:br>
            <a:r>
              <a:rPr lang="en-US" sz="1800" b="1" u="sng" dirty="0" smtClean="0"/>
              <a:t>Active </a:t>
            </a:r>
            <a:r>
              <a:rPr lang="en-US" sz="1800" b="1" u="sng" dirty="0"/>
              <a:t>Compliance</a:t>
            </a:r>
            <a:r>
              <a:rPr lang="en-US" sz="1800" dirty="0"/>
              <a:t>: Students participate in learning activities and stay on task without teacher intervention. However, their work has a routine or rote quality and significant thought or commitment to quality is not evident</a:t>
            </a:r>
            <a:r>
              <a:rPr lang="en-US" sz="1800" dirty="0" smtClean="0"/>
              <a:t>.</a:t>
            </a:r>
            <a:br>
              <a:rPr lang="en-US" sz="1800" dirty="0" smtClean="0"/>
            </a:br>
            <a:r>
              <a:rPr lang="en-US" sz="1800" dirty="0" smtClean="0"/>
              <a:t/>
            </a:r>
            <a:br>
              <a:rPr lang="en-US" sz="1800" dirty="0" smtClean="0"/>
            </a:br>
            <a:r>
              <a:rPr lang="en-US" sz="1800" dirty="0" smtClean="0"/>
              <a:t> </a:t>
            </a:r>
            <a:r>
              <a:rPr lang="en-US" sz="1800" b="1" u="sng" dirty="0"/>
              <a:t>Passive Compliance</a:t>
            </a:r>
            <a:r>
              <a:rPr lang="en-US" sz="1800" dirty="0"/>
              <a:t>: Students follow directions in a rote or routine manner. Attention may be mildly distracted and they may need some added teacher attention or direction to remain on task. </a:t>
            </a:r>
            <a:r>
              <a:rPr lang="en-US" sz="1800" dirty="0" smtClean="0"/>
              <a:t/>
            </a:r>
            <a:br>
              <a:rPr lang="en-US" sz="1800" dirty="0" smtClean="0"/>
            </a:br>
            <a:r>
              <a:rPr lang="en-US" sz="1800" dirty="0" smtClean="0"/>
              <a:t/>
            </a:r>
            <a:br>
              <a:rPr lang="en-US" sz="1800" dirty="0" smtClean="0"/>
            </a:br>
            <a:r>
              <a:rPr lang="en-US" sz="1800" b="1" u="sng" dirty="0" smtClean="0"/>
              <a:t>Periodic </a:t>
            </a:r>
            <a:r>
              <a:rPr lang="en-US" sz="1800" b="1" u="sng" dirty="0"/>
              <a:t>Compliance</a:t>
            </a:r>
            <a:r>
              <a:rPr lang="en-US" sz="1800" dirty="0"/>
              <a:t>: Students’ attention and participation fluctuates. They appear 4 </a:t>
            </a:r>
            <a:r>
              <a:rPr lang="en-US" sz="1800" dirty="0" smtClean="0"/>
              <a:t/>
            </a:r>
            <a:br>
              <a:rPr lang="en-US" sz="1800" dirty="0" smtClean="0"/>
            </a:br>
            <a:r>
              <a:rPr lang="en-US" sz="1800" dirty="0" smtClean="0"/>
              <a:t>distractible </a:t>
            </a:r>
            <a:r>
              <a:rPr lang="en-US" sz="1800" dirty="0"/>
              <a:t>and stall out easily when questions emerge. May require significant teacher attention and direction. </a:t>
            </a:r>
            <a:r>
              <a:rPr lang="en-US" sz="1800" dirty="0" smtClean="0"/>
              <a:t/>
            </a:r>
            <a:br>
              <a:rPr lang="en-US" sz="1800" dirty="0" smtClean="0"/>
            </a:br>
            <a:r>
              <a:rPr lang="en-US" sz="1800" dirty="0" smtClean="0"/>
              <a:t/>
            </a:r>
            <a:br>
              <a:rPr lang="en-US" sz="1800" dirty="0" smtClean="0"/>
            </a:br>
            <a:r>
              <a:rPr lang="en-US" sz="1800" b="1" u="sng" dirty="0" smtClean="0"/>
              <a:t>Resistance</a:t>
            </a:r>
            <a:r>
              <a:rPr lang="en-US" sz="1800" b="1" u="sng" dirty="0"/>
              <a:t>:</a:t>
            </a:r>
            <a:r>
              <a:rPr lang="en-US" sz="1800" dirty="0"/>
              <a:t> Students appear blocked, unable or unwilling to participate in learning activities. Classroom management procedures or redesign of learning activities may be required. </a:t>
            </a:r>
          </a:p>
        </p:txBody>
      </p:sp>
    </p:spTree>
    <p:extLst>
      <p:ext uri="{BB962C8B-B14F-4D97-AF65-F5344CB8AC3E}">
        <p14:creationId xmlns:p14="http://schemas.microsoft.com/office/powerpoint/2010/main" xmlns="" val="42016770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869"/>
            <a:ext cx="8596668" cy="1320800"/>
          </a:xfrm>
        </p:spPr>
        <p:txBody>
          <a:bodyPr/>
          <a:lstStyle/>
          <a:p>
            <a:r>
              <a:rPr lang="en-US" b="1" u="sng" dirty="0" smtClean="0"/>
              <a:t>The big 3 C’s- our commitment to our students:</a:t>
            </a:r>
            <a:endParaRPr lang="en-US" b="1" u="sng" dirty="0"/>
          </a:p>
        </p:txBody>
      </p:sp>
      <p:sp>
        <p:nvSpPr>
          <p:cNvPr id="3" name="Content Placeholder 2"/>
          <p:cNvSpPr>
            <a:spLocks noGrp="1"/>
          </p:cNvSpPr>
          <p:nvPr>
            <p:ph idx="1"/>
          </p:nvPr>
        </p:nvSpPr>
        <p:spPr>
          <a:xfrm>
            <a:off x="584345" y="1441669"/>
            <a:ext cx="8596668" cy="5325003"/>
          </a:xfrm>
        </p:spPr>
        <p:txBody>
          <a:bodyPr>
            <a:normAutofit/>
          </a:bodyPr>
          <a:lstStyle/>
          <a:p>
            <a:r>
              <a:rPr lang="en-US" sz="2000" b="1" dirty="0" smtClean="0"/>
              <a:t>Connection</a:t>
            </a:r>
            <a:r>
              <a:rPr lang="en-US" sz="2000" dirty="0" smtClean="0"/>
              <a:t>-  getting to know your students, knowing their strengths and weaknesses, praising when appropriate, incorporate humor, encourage creativity, teach social skills they may need help with, communicate the expectancy of success, peer tutoring/helping, teach empathy</a:t>
            </a:r>
          </a:p>
          <a:p>
            <a:endParaRPr lang="en-US" sz="2000" dirty="0"/>
          </a:p>
          <a:p>
            <a:r>
              <a:rPr lang="en-US" sz="2000" b="1" dirty="0" smtClean="0"/>
              <a:t>Contribution</a:t>
            </a:r>
            <a:r>
              <a:rPr lang="en-US" sz="2000" dirty="0" smtClean="0"/>
              <a:t>- give  them meaningful work to do, make learning experimental (try new things with them), classroom rules, choices in learning, encourage students to participate</a:t>
            </a:r>
          </a:p>
          <a:p>
            <a:endParaRPr lang="en-US" sz="2000" dirty="0" smtClean="0"/>
          </a:p>
          <a:p>
            <a:r>
              <a:rPr lang="en-US" sz="2000" b="1" dirty="0" smtClean="0"/>
              <a:t>Competence</a:t>
            </a:r>
            <a:r>
              <a:rPr lang="en-US" sz="2000" dirty="0" smtClean="0"/>
              <a:t>- positive and realistic expectations, logical consequences, flexible grouping, help them appreciate and understand diversity, give increasing responsibility, teach dignity and sportsmanship, give hope, start each day fresh!</a:t>
            </a:r>
          </a:p>
          <a:p>
            <a:endParaRPr lang="en-US" dirty="0"/>
          </a:p>
        </p:txBody>
      </p:sp>
    </p:spTree>
    <p:extLst>
      <p:ext uri="{BB962C8B-B14F-4D97-AF65-F5344CB8AC3E}">
        <p14:creationId xmlns:p14="http://schemas.microsoft.com/office/powerpoint/2010/main" xmlns="" val="3358923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552" y="199696"/>
            <a:ext cx="8596668" cy="3032235"/>
          </a:xfrm>
        </p:spPr>
        <p:txBody>
          <a:bodyPr>
            <a:normAutofit fontScale="90000"/>
          </a:bodyPr>
          <a:lstStyle/>
          <a:p>
            <a:r>
              <a:rPr lang="en-US" b="1" u="sng" dirty="0"/>
              <a:t>It’s easy to blame students. </a:t>
            </a:r>
            <a:r>
              <a:rPr lang="en-US" dirty="0" smtClean="0"/>
              <a:t/>
            </a:r>
            <a:br>
              <a:rPr lang="en-US" dirty="0" smtClean="0"/>
            </a:br>
            <a:r>
              <a:rPr lang="en-US" dirty="0"/>
              <a:t/>
            </a:r>
            <a:br>
              <a:rPr lang="en-US" dirty="0"/>
            </a:br>
            <a:r>
              <a:rPr lang="en-US" dirty="0" smtClean="0"/>
              <a:t>They </a:t>
            </a:r>
            <a:r>
              <a:rPr lang="en-US" dirty="0"/>
              <a:t>don’t care. </a:t>
            </a:r>
            <a:r>
              <a:rPr lang="en-US" dirty="0" smtClean="0"/>
              <a:t/>
            </a:r>
            <a:br>
              <a:rPr lang="en-US" dirty="0" smtClean="0"/>
            </a:br>
            <a:r>
              <a:rPr lang="en-US" dirty="0"/>
              <a:t/>
            </a:r>
            <a:br>
              <a:rPr lang="en-US" dirty="0"/>
            </a:br>
            <a:r>
              <a:rPr lang="en-US" dirty="0" smtClean="0"/>
              <a:t>They’re </a:t>
            </a:r>
            <a:r>
              <a:rPr lang="en-US" dirty="0"/>
              <a:t>distracted with their phones and computers. </a:t>
            </a:r>
            <a:r>
              <a:rPr lang="en-US" dirty="0" smtClean="0"/>
              <a:t/>
            </a:r>
            <a:br>
              <a:rPr lang="en-US" dirty="0" smtClean="0"/>
            </a:br>
            <a:r>
              <a:rPr lang="en-US" dirty="0"/>
              <a:t/>
            </a:r>
            <a:br>
              <a:rPr lang="en-US" dirty="0"/>
            </a:br>
            <a:r>
              <a:rPr lang="en-US" dirty="0" smtClean="0"/>
              <a:t>They’re </a:t>
            </a:r>
            <a:r>
              <a:rPr lang="en-US" dirty="0"/>
              <a:t>taking this class as an elective</a:t>
            </a:r>
            <a:r>
              <a:rPr lang="en-US" dirty="0" smtClean="0"/>
              <a:t>.</a:t>
            </a:r>
            <a:br>
              <a:rPr lang="en-US" dirty="0" smtClean="0"/>
            </a:br>
            <a:r>
              <a:rPr lang="en-US" dirty="0"/>
              <a:t/>
            </a:r>
            <a:br>
              <a:rPr lang="en-US" dirty="0"/>
            </a:br>
            <a:r>
              <a:rPr lang="en-US" dirty="0" smtClean="0"/>
              <a:t> </a:t>
            </a:r>
            <a:r>
              <a:rPr lang="en-US" dirty="0"/>
              <a:t>They don’t think this course or the information is important. </a:t>
            </a:r>
            <a:r>
              <a:rPr lang="en-US" dirty="0" smtClean="0"/>
              <a:t/>
            </a:r>
            <a:br>
              <a:rPr lang="en-US" dirty="0" smtClean="0"/>
            </a:br>
            <a:r>
              <a:rPr lang="en-US" dirty="0"/>
              <a:t/>
            </a:r>
            <a:br>
              <a:rPr lang="en-US" dirty="0"/>
            </a:br>
            <a:r>
              <a:rPr lang="en-US" dirty="0" smtClean="0"/>
              <a:t>“</a:t>
            </a:r>
            <a:r>
              <a:rPr lang="en-US" dirty="0"/>
              <a:t>Kids these days”, right?</a:t>
            </a:r>
          </a:p>
        </p:txBody>
      </p:sp>
      <p:pic>
        <p:nvPicPr>
          <p:cNvPr id="1026" name="Picture 2" descr="http://www.verybestquotes.com/wp-content/uploads/2013/04/teaching-quotes-learning-quotes-300x300.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860220" y="402956"/>
            <a:ext cx="3104203" cy="62658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077304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Anchor Activities</a:t>
            </a:r>
            <a:r>
              <a:rPr lang="en-US" b="1" dirty="0" smtClean="0"/>
              <a:t>  </a:t>
            </a:r>
            <a:r>
              <a:rPr lang="en-US" sz="2000" dirty="0" smtClean="0"/>
              <a:t>(pages 19-21)</a:t>
            </a:r>
            <a:endParaRPr lang="en-US" sz="2000" dirty="0"/>
          </a:p>
        </p:txBody>
      </p:sp>
      <p:sp>
        <p:nvSpPr>
          <p:cNvPr id="3" name="Content Placeholder 2"/>
          <p:cNvSpPr>
            <a:spLocks noGrp="1"/>
          </p:cNvSpPr>
          <p:nvPr>
            <p:ph idx="1"/>
          </p:nvPr>
        </p:nvSpPr>
        <p:spPr>
          <a:xfrm>
            <a:off x="372511" y="2148922"/>
            <a:ext cx="9158946" cy="4375865"/>
          </a:xfrm>
        </p:spPr>
        <p:txBody>
          <a:bodyPr>
            <a:noAutofit/>
          </a:bodyPr>
          <a:lstStyle/>
          <a:p>
            <a:r>
              <a:rPr lang="en-US" sz="2400" dirty="0"/>
              <a:t>One premise in a differentiated classroom: “ In this class we are never finished--- Learning is a process that never ends</a:t>
            </a:r>
            <a:r>
              <a:rPr lang="en-US" sz="2400" dirty="0" smtClean="0"/>
              <a:t>.”</a:t>
            </a:r>
          </a:p>
          <a:p>
            <a:r>
              <a:rPr lang="en-US" sz="2400" dirty="0"/>
              <a:t>The Purpose of an </a:t>
            </a:r>
            <a:r>
              <a:rPr lang="en-US" sz="2400" u="sng" dirty="0"/>
              <a:t>Anchor Activity </a:t>
            </a:r>
            <a:r>
              <a:rPr lang="en-US" sz="2400" dirty="0"/>
              <a:t>is to: </a:t>
            </a:r>
            <a:endParaRPr lang="en-US" sz="2400" dirty="0" smtClean="0"/>
          </a:p>
          <a:p>
            <a:pPr lvl="1"/>
            <a:r>
              <a:rPr lang="en-US" sz="2400" dirty="0" smtClean="0"/>
              <a:t>Provide </a:t>
            </a:r>
            <a:r>
              <a:rPr lang="en-US" sz="2400" dirty="0"/>
              <a:t>meaningful work for students when they finish an assignment or project, when they first enter the class or when they are “stumped”. </a:t>
            </a:r>
            <a:endParaRPr lang="en-US" sz="2400" dirty="0" smtClean="0"/>
          </a:p>
          <a:p>
            <a:pPr lvl="1"/>
            <a:r>
              <a:rPr lang="en-US" sz="2400" dirty="0" smtClean="0"/>
              <a:t>Provide </a:t>
            </a:r>
            <a:r>
              <a:rPr lang="en-US" sz="2400" dirty="0"/>
              <a:t>ongoing tasks that tie to the content and instruction. </a:t>
            </a:r>
            <a:endParaRPr lang="en-US" sz="2400" dirty="0" smtClean="0"/>
          </a:p>
          <a:p>
            <a:pPr lvl="1"/>
            <a:r>
              <a:rPr lang="en-US" sz="2400" dirty="0" smtClean="0"/>
              <a:t>Free </a:t>
            </a:r>
            <a:r>
              <a:rPr lang="en-US" sz="2400" dirty="0"/>
              <a:t>up the classroom teacher to work with other groups of students or individuals.</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64595" y="205099"/>
            <a:ext cx="1731023" cy="1725301"/>
          </a:xfrm>
          <a:prstGeom prst="rect">
            <a:avLst/>
          </a:prstGeom>
        </p:spPr>
      </p:pic>
    </p:spTree>
    <p:extLst>
      <p:ext uri="{BB962C8B-B14F-4D97-AF65-F5344CB8AC3E}">
        <p14:creationId xmlns:p14="http://schemas.microsoft.com/office/powerpoint/2010/main" xmlns="" val="3955240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894" y="182537"/>
            <a:ext cx="10109486" cy="1320800"/>
          </a:xfrm>
        </p:spPr>
        <p:txBody>
          <a:bodyPr/>
          <a:lstStyle/>
          <a:p>
            <a:r>
              <a:rPr lang="en-US" b="1" u="sng" dirty="0" smtClean="0"/>
              <a:t>Peer Evaluations/Homework Discussion</a:t>
            </a:r>
            <a:r>
              <a:rPr lang="en-US" dirty="0" smtClean="0"/>
              <a:t> </a:t>
            </a:r>
            <a:r>
              <a:rPr lang="en-US" sz="2000" dirty="0" smtClean="0"/>
              <a:t>(page 22)</a:t>
            </a:r>
            <a:endParaRPr lang="en-US" sz="2000" dirty="0"/>
          </a:p>
        </p:txBody>
      </p:sp>
      <p:sp>
        <p:nvSpPr>
          <p:cNvPr id="3" name="Content Placeholder 2"/>
          <p:cNvSpPr>
            <a:spLocks noGrp="1"/>
          </p:cNvSpPr>
          <p:nvPr>
            <p:ph idx="1"/>
          </p:nvPr>
        </p:nvSpPr>
        <p:spPr>
          <a:xfrm>
            <a:off x="677334" y="1503337"/>
            <a:ext cx="8596668" cy="4538026"/>
          </a:xfrm>
        </p:spPr>
        <p:txBody>
          <a:bodyPr>
            <a:normAutofit/>
          </a:bodyPr>
          <a:lstStyle/>
          <a:p>
            <a:r>
              <a:rPr lang="en-US" sz="2400" dirty="0" smtClean="0"/>
              <a:t>Pair discussions of homework.  Have them go over certain answers.  They must have the same answer, if not they need to discuss, find the answer and make the changes.  On a sticky note they write down the question numbers that they differed on.  Those are questions I now know I need to review. </a:t>
            </a:r>
          </a:p>
          <a:p>
            <a:endParaRPr lang="en-US" sz="2400" dirty="0" smtClean="0"/>
          </a:p>
          <a:p>
            <a:r>
              <a:rPr lang="en-US" sz="2400" dirty="0" smtClean="0"/>
              <a:t>Peer Evaluation Sheets.  Give the students a checklist of what they need to look for on a given assignment.  Simply put a check if they have it and a zero if they do not.  Return to owners for improvement. </a:t>
            </a:r>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03006" y="2655176"/>
            <a:ext cx="2066925" cy="2209800"/>
          </a:xfrm>
          <a:prstGeom prst="rect">
            <a:avLst/>
          </a:prstGeom>
        </p:spPr>
      </p:pic>
    </p:spTree>
    <p:extLst>
      <p:ext uri="{BB962C8B-B14F-4D97-AF65-F5344CB8AC3E}">
        <p14:creationId xmlns:p14="http://schemas.microsoft.com/office/powerpoint/2010/main" xmlns="" val="32393289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87" y="656095"/>
            <a:ext cx="10419452" cy="1320800"/>
          </a:xfrm>
        </p:spPr>
        <p:txBody>
          <a:bodyPr/>
          <a:lstStyle/>
          <a:p>
            <a:r>
              <a:rPr lang="en-US" b="1" u="sng" dirty="0" smtClean="0"/>
              <a:t>Learning Menus- Curriculum Playlist </a:t>
            </a:r>
            <a:r>
              <a:rPr lang="en-US" sz="2000" dirty="0" smtClean="0"/>
              <a:t> (pages 23-25)</a:t>
            </a:r>
            <a:endParaRPr lang="en-US" sz="2000" dirty="0"/>
          </a:p>
        </p:txBody>
      </p:sp>
      <p:sp>
        <p:nvSpPr>
          <p:cNvPr id="3" name="Content Placeholder 2"/>
          <p:cNvSpPr>
            <a:spLocks noGrp="1"/>
          </p:cNvSpPr>
          <p:nvPr>
            <p:ph idx="1"/>
          </p:nvPr>
        </p:nvSpPr>
        <p:spPr>
          <a:xfrm>
            <a:off x="677334" y="2160589"/>
            <a:ext cx="9458558" cy="3880773"/>
          </a:xfrm>
        </p:spPr>
        <p:txBody>
          <a:bodyPr>
            <a:normAutofit fontScale="70000" lnSpcReduction="20000"/>
          </a:bodyPr>
          <a:lstStyle/>
          <a:p>
            <a:pPr marL="0" indent="0">
              <a:buNone/>
            </a:pPr>
            <a:r>
              <a:rPr lang="en-US" sz="5700" dirty="0" smtClean="0">
                <a:solidFill>
                  <a:schemeClr val="bg2">
                    <a:lumMod val="60000"/>
                    <a:lumOff val="40000"/>
                  </a:schemeClr>
                </a:solidFill>
              </a:rPr>
              <a:t>Choice							    Engagement</a:t>
            </a:r>
            <a:endParaRPr lang="en-US" sz="5700" dirty="0">
              <a:solidFill>
                <a:schemeClr val="bg2">
                  <a:lumMod val="60000"/>
                  <a:lumOff val="40000"/>
                </a:schemeClr>
              </a:solidFill>
            </a:endParaRPr>
          </a:p>
          <a:p>
            <a:pPr marL="0" indent="0">
              <a:buNone/>
            </a:pPr>
            <a:r>
              <a:rPr lang="en-US" sz="5700" dirty="0" smtClean="0">
                <a:solidFill>
                  <a:schemeClr val="bg2">
                    <a:lumMod val="60000"/>
                    <a:lumOff val="40000"/>
                  </a:schemeClr>
                </a:solidFill>
              </a:rPr>
              <a:t>Motivation					    Hands-On</a:t>
            </a:r>
            <a:endParaRPr lang="en-US" sz="5700" dirty="0">
              <a:solidFill>
                <a:schemeClr val="bg2">
                  <a:lumMod val="60000"/>
                  <a:lumOff val="40000"/>
                </a:schemeClr>
              </a:solidFill>
            </a:endParaRPr>
          </a:p>
          <a:p>
            <a:pPr marL="0" indent="0">
              <a:buNone/>
            </a:pPr>
            <a:r>
              <a:rPr lang="en-US" sz="5700" dirty="0" smtClean="0">
                <a:solidFill>
                  <a:schemeClr val="bg2">
                    <a:lumMod val="60000"/>
                    <a:lumOff val="40000"/>
                  </a:schemeClr>
                </a:solidFill>
              </a:rPr>
              <a:t>Student-Centered		    Challenge</a:t>
            </a:r>
            <a:endParaRPr lang="en-US" sz="5700" dirty="0">
              <a:solidFill>
                <a:schemeClr val="bg2">
                  <a:lumMod val="60000"/>
                  <a:lumOff val="40000"/>
                </a:schemeClr>
              </a:solidFill>
            </a:endParaRPr>
          </a:p>
          <a:p>
            <a:pPr marL="0" indent="0">
              <a:buNone/>
            </a:pPr>
            <a:r>
              <a:rPr lang="en-US" sz="5700" dirty="0">
                <a:solidFill>
                  <a:schemeClr val="bg2">
                    <a:lumMod val="60000"/>
                    <a:lumOff val="40000"/>
                  </a:schemeClr>
                </a:solidFill>
              </a:rPr>
              <a:t>Learning </a:t>
            </a:r>
            <a:r>
              <a:rPr lang="en-US" sz="5700" dirty="0" smtClean="0">
                <a:solidFill>
                  <a:schemeClr val="bg2">
                    <a:lumMod val="60000"/>
                    <a:lumOff val="40000"/>
                  </a:schemeClr>
                </a:solidFill>
              </a:rPr>
              <a:t>Styles			    Individual </a:t>
            </a:r>
            <a:r>
              <a:rPr lang="en-US" sz="5700" dirty="0">
                <a:solidFill>
                  <a:schemeClr val="bg2">
                    <a:lumMod val="60000"/>
                    <a:lumOff val="40000"/>
                  </a:schemeClr>
                </a:solidFill>
              </a:rPr>
              <a:t>Needs</a:t>
            </a:r>
          </a:p>
          <a:p>
            <a:pPr marL="0" indent="0">
              <a:buNone/>
            </a:pPr>
            <a:r>
              <a:rPr lang="en-US" sz="5700" dirty="0" smtClean="0">
                <a:solidFill>
                  <a:schemeClr val="bg2">
                    <a:lumMod val="60000"/>
                    <a:lumOff val="40000"/>
                  </a:schemeClr>
                </a:solidFill>
              </a:rPr>
              <a:t>Interests						    Independence</a:t>
            </a:r>
            <a:endParaRPr lang="en-US" sz="5700" dirty="0">
              <a:solidFill>
                <a:schemeClr val="bg2">
                  <a:lumMod val="60000"/>
                  <a:lumOff val="40000"/>
                </a:schemeClr>
              </a:solidFill>
            </a:endParaRPr>
          </a:p>
          <a:p>
            <a:pPr marL="0" indent="0">
              <a:buNone/>
            </a:pPr>
            <a:r>
              <a:rPr lang="en-US" sz="5700" dirty="0">
                <a:solidFill>
                  <a:schemeClr val="bg2">
                    <a:lumMod val="60000"/>
                    <a:lumOff val="40000"/>
                  </a:schemeClr>
                </a:solidFill>
              </a:rPr>
              <a:t>Build Upon </a:t>
            </a:r>
            <a:r>
              <a:rPr lang="en-US" sz="5700" dirty="0" smtClean="0">
                <a:solidFill>
                  <a:schemeClr val="bg2">
                    <a:lumMod val="60000"/>
                    <a:lumOff val="40000"/>
                  </a:schemeClr>
                </a:solidFill>
              </a:rPr>
              <a:t>Strengths	 Readiness</a:t>
            </a:r>
            <a:endParaRPr lang="en-US" sz="5700" dirty="0">
              <a:solidFill>
                <a:schemeClr val="bg2">
                  <a:lumMod val="60000"/>
                  <a:lumOff val="40000"/>
                </a:schemeClr>
              </a:solidFill>
            </a:endParaRPr>
          </a:p>
          <a:p>
            <a:endParaRPr lang="en-US" sz="5800" dirty="0"/>
          </a:p>
          <a:p>
            <a:endParaRPr lang="en-US" sz="5800" dirty="0"/>
          </a:p>
          <a:p>
            <a:endParaRPr lang="en-US" sz="5800" dirty="0"/>
          </a:p>
          <a:p>
            <a:endParaRPr lang="en-US" dirty="0"/>
          </a:p>
        </p:txBody>
      </p:sp>
    </p:spTree>
    <p:extLst>
      <p:ext uri="{BB962C8B-B14F-4D97-AF65-F5344CB8AC3E}">
        <p14:creationId xmlns:p14="http://schemas.microsoft.com/office/powerpoint/2010/main" xmlns="" val="22134358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665" y="141890"/>
            <a:ext cx="8596668" cy="725213"/>
          </a:xfrm>
        </p:spPr>
        <p:txBody>
          <a:bodyPr/>
          <a:lstStyle/>
          <a:p>
            <a:r>
              <a:rPr lang="en-US" b="1" u="sng" dirty="0" err="1" smtClean="0"/>
              <a:t>Bellwork</a:t>
            </a:r>
            <a:endParaRPr lang="en-US" b="1" u="sng" dirty="0"/>
          </a:p>
        </p:txBody>
      </p:sp>
      <p:sp>
        <p:nvSpPr>
          <p:cNvPr id="3" name="Content Placeholder 2"/>
          <p:cNvSpPr>
            <a:spLocks noGrp="1"/>
          </p:cNvSpPr>
          <p:nvPr>
            <p:ph idx="1"/>
          </p:nvPr>
        </p:nvSpPr>
        <p:spPr>
          <a:xfrm>
            <a:off x="677334" y="867103"/>
            <a:ext cx="8596668" cy="5817476"/>
          </a:xfrm>
        </p:spPr>
        <p:txBody>
          <a:bodyPr>
            <a:normAutofit fontScale="85000" lnSpcReduction="10000"/>
          </a:bodyPr>
          <a:lstStyle/>
          <a:p>
            <a:pPr marL="0" indent="0">
              <a:buNone/>
            </a:pPr>
            <a:r>
              <a:rPr lang="en-US" b="1" dirty="0" smtClean="0"/>
              <a:t>                                           </a:t>
            </a:r>
            <a:r>
              <a:rPr lang="en-US" b="1" u="sng" dirty="0" smtClean="0"/>
              <a:t>Effective </a:t>
            </a:r>
            <a:r>
              <a:rPr lang="en-US" b="1" u="sng" dirty="0"/>
              <a:t>Bell Work Activity Examples </a:t>
            </a:r>
            <a:endParaRPr lang="en-US" b="1" u="sng" dirty="0" smtClean="0"/>
          </a:p>
          <a:p>
            <a:r>
              <a:rPr lang="en-US" dirty="0" smtClean="0"/>
              <a:t>• </a:t>
            </a:r>
            <a:r>
              <a:rPr lang="en-US" dirty="0"/>
              <a:t>Review Questions – You may use questions from the textbook or create your own about the previous lesson. </a:t>
            </a:r>
            <a:endParaRPr lang="en-US" dirty="0" smtClean="0"/>
          </a:p>
          <a:p>
            <a:r>
              <a:rPr lang="en-US" dirty="0" smtClean="0"/>
              <a:t>• </a:t>
            </a:r>
            <a:r>
              <a:rPr lang="en-US" dirty="0"/>
              <a:t>Introductory Questions –Use Bell Work to introduce topics and get students thinking about controversial or interesting ideas related to the lesson of the day. </a:t>
            </a:r>
            <a:endParaRPr lang="en-US" dirty="0" smtClean="0"/>
          </a:p>
          <a:p>
            <a:r>
              <a:rPr lang="en-US" dirty="0" smtClean="0"/>
              <a:t>• </a:t>
            </a:r>
            <a:r>
              <a:rPr lang="en-US" dirty="0"/>
              <a:t>Reflective Questions – If you incorporate journaling into your instruction, then the beginning of class is the perfect time to give students the opportunity to </a:t>
            </a:r>
            <a:r>
              <a:rPr lang="en-US" dirty="0" smtClean="0"/>
              <a:t>journal</a:t>
            </a:r>
            <a:r>
              <a:rPr lang="en-US" dirty="0"/>
              <a:t>. Create a question related to the topic of the day, current event, or liturgical year. </a:t>
            </a:r>
            <a:endParaRPr lang="en-US" dirty="0" smtClean="0"/>
          </a:p>
          <a:p>
            <a:r>
              <a:rPr lang="en-US" dirty="0" smtClean="0"/>
              <a:t>• </a:t>
            </a:r>
            <a:r>
              <a:rPr lang="en-US" dirty="0"/>
              <a:t>Reading Assignment – In preparation for the day’s lesson you can have students read (or re-read) from the textbook. </a:t>
            </a:r>
            <a:endParaRPr lang="en-US" dirty="0" smtClean="0"/>
          </a:p>
          <a:p>
            <a:r>
              <a:rPr lang="en-US" dirty="0" smtClean="0"/>
              <a:t>• </a:t>
            </a:r>
            <a:r>
              <a:rPr lang="en-US" dirty="0"/>
              <a:t>Graphic Organizers – Graphic organizers are ways for students to visually represent the things they have learned. Invite students to use their notes to complete these worksheets</a:t>
            </a:r>
            <a:r>
              <a:rPr lang="en-US" dirty="0" smtClean="0"/>
              <a:t>.</a:t>
            </a:r>
          </a:p>
          <a:p>
            <a:r>
              <a:rPr lang="en-US" dirty="0" smtClean="0"/>
              <a:t> </a:t>
            </a:r>
            <a:r>
              <a:rPr lang="en-US" dirty="0"/>
              <a:t>• KWL Charts – Have students create a KWL chart by folding their paper as if they were sending a letter. Write a topic on the board and have students write everything they know about the topic (under the K column) and everything they want to know (under the W column) and leave the third column blank (what I learned</a:t>
            </a:r>
            <a:r>
              <a:rPr lang="en-US" dirty="0" smtClean="0"/>
              <a:t>).</a:t>
            </a:r>
          </a:p>
          <a:p>
            <a:r>
              <a:rPr lang="en-US" dirty="0" smtClean="0"/>
              <a:t> </a:t>
            </a:r>
            <a:r>
              <a:rPr lang="en-US" dirty="0"/>
              <a:t>• Concept Maps (Mind Maps) – have students write everything they know about a topic (as review or introduction) in concept map form. </a:t>
            </a:r>
            <a:endParaRPr lang="en-US" dirty="0" smtClean="0"/>
          </a:p>
          <a:p>
            <a:r>
              <a:rPr lang="en-US" dirty="0" smtClean="0"/>
              <a:t>• </a:t>
            </a:r>
            <a:r>
              <a:rPr lang="en-US" dirty="0"/>
              <a:t>“Entrance Cards” – similar to “Exit Cards,” these formative assessments allow you to view quick responses to questions as a review or an estimation of prior knowledge. </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74002" y="187583"/>
            <a:ext cx="2749372" cy="6166722"/>
          </a:xfrm>
          <a:prstGeom prst="rect">
            <a:avLst/>
          </a:prstGeom>
        </p:spPr>
      </p:pic>
    </p:spTree>
    <p:extLst>
      <p:ext uri="{BB962C8B-B14F-4D97-AF65-F5344CB8AC3E}">
        <p14:creationId xmlns:p14="http://schemas.microsoft.com/office/powerpoint/2010/main" xmlns="" val="33291401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7062" y="397908"/>
            <a:ext cx="8596668" cy="1320800"/>
          </a:xfrm>
        </p:spPr>
        <p:txBody>
          <a:bodyPr/>
          <a:lstStyle/>
          <a:p>
            <a:r>
              <a:rPr lang="en-US" b="1" u="sng" dirty="0" smtClean="0"/>
              <a:t>Exit Slips</a:t>
            </a:r>
            <a:r>
              <a:rPr lang="en-US" b="1" dirty="0" smtClean="0"/>
              <a:t>  </a:t>
            </a:r>
            <a:r>
              <a:rPr lang="en-US" sz="2000" dirty="0" smtClean="0"/>
              <a:t>(pages 26-27)</a:t>
            </a:r>
            <a:endParaRPr lang="en-US" sz="2000" dirty="0"/>
          </a:p>
        </p:txBody>
      </p:sp>
      <p:sp>
        <p:nvSpPr>
          <p:cNvPr id="3" name="Content Placeholder 2"/>
          <p:cNvSpPr>
            <a:spLocks noGrp="1"/>
          </p:cNvSpPr>
          <p:nvPr>
            <p:ph idx="1"/>
          </p:nvPr>
        </p:nvSpPr>
        <p:spPr>
          <a:xfrm>
            <a:off x="196886" y="1270000"/>
            <a:ext cx="8596668" cy="5234152"/>
          </a:xfrm>
        </p:spPr>
        <p:txBody>
          <a:bodyPr>
            <a:normAutofit/>
          </a:bodyPr>
          <a:lstStyle/>
          <a:p>
            <a:r>
              <a:rPr lang="en-US" sz="2000" dirty="0" smtClean="0"/>
              <a:t>Write </a:t>
            </a:r>
            <a:r>
              <a:rPr lang="en-US" sz="2000" dirty="0"/>
              <a:t>one question you have about today's lesson</a:t>
            </a:r>
          </a:p>
          <a:p>
            <a:r>
              <a:rPr lang="en-US" sz="2000" dirty="0"/>
              <a:t>Write three words with the long "o" sound</a:t>
            </a:r>
          </a:p>
          <a:p>
            <a:r>
              <a:rPr lang="en-US" sz="2000" dirty="0"/>
              <a:t>Why are the North and South Pole so cold?</a:t>
            </a:r>
          </a:p>
          <a:p>
            <a:r>
              <a:rPr lang="en-US" sz="2000" dirty="0"/>
              <a:t>Explain why Canada is not considered a melting pot</a:t>
            </a:r>
          </a:p>
          <a:p>
            <a:r>
              <a:rPr lang="en-US" sz="2000" dirty="0"/>
              <a:t>Draw a quick diagram that shows perspective</a:t>
            </a:r>
          </a:p>
          <a:p>
            <a:r>
              <a:rPr lang="en-US" sz="2000" dirty="0"/>
              <a:t>Of the 3 graphs we studied today which one did you find most useful? Why?</a:t>
            </a:r>
          </a:p>
          <a:p>
            <a:r>
              <a:rPr lang="en-US" sz="2000" dirty="0"/>
              <a:t>Name one positive and one negative thing that happened during group work today</a:t>
            </a:r>
          </a:p>
          <a:p>
            <a:r>
              <a:rPr lang="en-US" sz="2000" dirty="0"/>
              <a:t>Multiply </a:t>
            </a:r>
            <a:r>
              <a:rPr lang="en-US" sz="2000" dirty="0" smtClean="0"/>
              <a:t>3.72 and 7.32</a:t>
            </a:r>
          </a:p>
          <a:p>
            <a:r>
              <a:rPr lang="en-US" sz="2000" dirty="0" smtClean="0"/>
              <a:t>Write one thing you learned today</a:t>
            </a:r>
            <a:endParaRPr lang="en-US" sz="2000"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694257" y="4742745"/>
            <a:ext cx="5676900" cy="1973099"/>
          </a:xfrm>
          <a:prstGeom prst="rect">
            <a:avLst/>
          </a:prstGeom>
        </p:spPr>
      </p:pic>
    </p:spTree>
    <p:extLst>
      <p:ext uri="{BB962C8B-B14F-4D97-AF65-F5344CB8AC3E}">
        <p14:creationId xmlns:p14="http://schemas.microsoft.com/office/powerpoint/2010/main" xmlns="" val="3555352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Students- Who Are They?</a:t>
            </a:r>
            <a:endParaRPr lang="en-US" dirty="0"/>
          </a:p>
        </p:txBody>
      </p:sp>
      <p:sp>
        <p:nvSpPr>
          <p:cNvPr id="3" name="Content Placeholder 2"/>
          <p:cNvSpPr>
            <a:spLocks noGrp="1"/>
          </p:cNvSpPr>
          <p:nvPr>
            <p:ph idx="1"/>
          </p:nvPr>
        </p:nvSpPr>
        <p:spPr/>
        <p:txBody>
          <a:bodyPr>
            <a:noAutofit/>
          </a:bodyPr>
          <a:lstStyle/>
          <a:p>
            <a:r>
              <a:rPr lang="en-US" sz="3600" dirty="0"/>
              <a:t>Teaching middle school is unlike any other level of education. Early adolescents are not just large elementary school children, nor are they small adults. They are a unique animal with their own quirks and characteristics.</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762468" y="2347091"/>
            <a:ext cx="2000250" cy="2857500"/>
          </a:xfrm>
          <a:prstGeom prst="rect">
            <a:avLst/>
          </a:prstGeom>
        </p:spPr>
      </p:pic>
    </p:spTree>
    <p:extLst>
      <p:ext uri="{BB962C8B-B14F-4D97-AF65-F5344CB8AC3E}">
        <p14:creationId xmlns:p14="http://schemas.microsoft.com/office/powerpoint/2010/main" xmlns="" val="33406849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0086" y="584250"/>
            <a:ext cx="8596668" cy="1320800"/>
          </a:xfrm>
        </p:spPr>
        <p:txBody>
          <a:bodyPr/>
          <a:lstStyle/>
          <a:p>
            <a:r>
              <a:rPr lang="en-US" b="1" u="sng" dirty="0" smtClean="0"/>
              <a:t>Fun Fact(s) Friday</a:t>
            </a:r>
            <a:endParaRPr lang="en-US" b="1" u="sng" dirty="0"/>
          </a:p>
        </p:txBody>
      </p:sp>
      <p:sp>
        <p:nvSpPr>
          <p:cNvPr id="3" name="Content Placeholder 2"/>
          <p:cNvSpPr>
            <a:spLocks noGrp="1"/>
          </p:cNvSpPr>
          <p:nvPr>
            <p:ph idx="1"/>
          </p:nvPr>
        </p:nvSpPr>
        <p:spPr>
          <a:xfrm>
            <a:off x="677334" y="1642820"/>
            <a:ext cx="8596668" cy="4912963"/>
          </a:xfrm>
        </p:spPr>
        <p:txBody>
          <a:bodyPr>
            <a:normAutofit/>
          </a:bodyPr>
          <a:lstStyle/>
          <a:p>
            <a:r>
              <a:rPr lang="en-US" dirty="0"/>
              <a:t>The black boxes in commercial aircrafts, are in fact orange (so does anybody know why it is called a black box?)</a:t>
            </a:r>
            <a:br>
              <a:rPr lang="en-US" dirty="0"/>
            </a:br>
            <a:r>
              <a:rPr lang="en-US" dirty="0"/>
              <a:t> </a:t>
            </a:r>
          </a:p>
          <a:p>
            <a:r>
              <a:rPr lang="en-US" dirty="0"/>
              <a:t>Snakes hear through their jaws.</a:t>
            </a:r>
            <a:br>
              <a:rPr lang="en-US" dirty="0"/>
            </a:br>
            <a:r>
              <a:rPr lang="en-US" dirty="0"/>
              <a:t> </a:t>
            </a:r>
          </a:p>
          <a:p>
            <a:r>
              <a:rPr lang="en-US" dirty="0"/>
              <a:t>Snails can sleep for three years without eating</a:t>
            </a:r>
            <a:br>
              <a:rPr lang="en-US" dirty="0"/>
            </a:br>
            <a:r>
              <a:rPr lang="en-US" dirty="0"/>
              <a:t> </a:t>
            </a:r>
          </a:p>
          <a:p>
            <a:r>
              <a:rPr lang="en-US" dirty="0"/>
              <a:t>You use more calories eating celery then there is in the celery itself</a:t>
            </a:r>
            <a:br>
              <a:rPr lang="en-US" dirty="0"/>
            </a:br>
            <a:r>
              <a:rPr lang="en-US" dirty="0"/>
              <a:t> </a:t>
            </a:r>
          </a:p>
          <a:p>
            <a:r>
              <a:rPr lang="en-US" dirty="0"/>
              <a:t>The earth weights abut 6,588,000,000,000 million tons. (how did they measure this?)</a:t>
            </a:r>
            <a:br>
              <a:rPr lang="en-US" dirty="0"/>
            </a:br>
            <a:r>
              <a:rPr lang="en-US" dirty="0"/>
              <a:t> </a:t>
            </a:r>
          </a:p>
          <a:p>
            <a:r>
              <a:rPr lang="en-US" dirty="0"/>
              <a:t>Teeth are the only parts of the human body that can't repair themselves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2452" y="2330207"/>
            <a:ext cx="3014986" cy="1266825"/>
          </a:xfrm>
          <a:prstGeom prst="rect">
            <a:avLst/>
          </a:prstGeom>
        </p:spPr>
      </p:pic>
      <p:sp>
        <p:nvSpPr>
          <p:cNvPr id="5" name="TextBox 4"/>
          <p:cNvSpPr txBox="1"/>
          <p:nvPr/>
        </p:nvSpPr>
        <p:spPr>
          <a:xfrm>
            <a:off x="9035511" y="4099301"/>
            <a:ext cx="2681207" cy="2031325"/>
          </a:xfrm>
          <a:prstGeom prst="rect">
            <a:avLst/>
          </a:prstGeom>
          <a:noFill/>
        </p:spPr>
        <p:txBody>
          <a:bodyPr wrap="square" rtlCol="0">
            <a:spAutoFit/>
          </a:bodyPr>
          <a:lstStyle/>
          <a:p>
            <a:r>
              <a:rPr lang="en-US" dirty="0" smtClean="0"/>
              <a:t>I have also used a song that relates to our curriculum on Fridays.  Kids LOVE music and love when we can connect music to our curriculum. </a:t>
            </a:r>
            <a:endParaRPr lang="en-US" dirty="0"/>
          </a:p>
        </p:txBody>
      </p:sp>
    </p:spTree>
    <p:extLst>
      <p:ext uri="{BB962C8B-B14F-4D97-AF65-F5344CB8AC3E}">
        <p14:creationId xmlns:p14="http://schemas.microsoft.com/office/powerpoint/2010/main" xmlns="" val="16691251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Popsicle Stick Partners </a:t>
            </a:r>
            <a:r>
              <a:rPr lang="en-US" dirty="0" smtClean="0"/>
              <a:t>– also called fairness cups.</a:t>
            </a:r>
            <a:endParaRPr lang="en-US" dirty="0"/>
          </a:p>
        </p:txBody>
      </p:sp>
      <p:sp>
        <p:nvSpPr>
          <p:cNvPr id="3" name="Content Placeholder 2"/>
          <p:cNvSpPr>
            <a:spLocks noGrp="1"/>
          </p:cNvSpPr>
          <p:nvPr>
            <p:ph idx="1"/>
          </p:nvPr>
        </p:nvSpPr>
        <p:spPr/>
        <p:txBody>
          <a:bodyPr/>
          <a:lstStyle/>
          <a:p>
            <a:r>
              <a:rPr lang="en-US" sz="2000" dirty="0"/>
              <a:t>Use Popsicle Sticks at any point in the lesson to increase engagement of all students and to show you value each person in the classroom. Use the sticks to:</a:t>
            </a:r>
          </a:p>
          <a:p>
            <a:pPr marL="0" indent="0">
              <a:buNone/>
            </a:pPr>
            <a:r>
              <a:rPr lang="en-US" sz="2000" dirty="0" smtClean="0"/>
              <a:t>1)  Ask </a:t>
            </a:r>
            <a:r>
              <a:rPr lang="en-US" sz="2000" dirty="0"/>
              <a:t>interest questions before introducing new material to tap into prior knowledge</a:t>
            </a:r>
          </a:p>
          <a:p>
            <a:pPr marL="0" indent="0">
              <a:buNone/>
            </a:pPr>
            <a:r>
              <a:rPr lang="en-US" sz="2000" dirty="0" smtClean="0"/>
              <a:t>2)  Randomly </a:t>
            </a:r>
            <a:r>
              <a:rPr lang="en-US" sz="2000" dirty="0"/>
              <a:t>call on students to gauge understanding during or after a lesson</a:t>
            </a:r>
          </a:p>
          <a:p>
            <a:pPr marL="0" indent="0">
              <a:buNone/>
            </a:pPr>
            <a:r>
              <a:rPr lang="en-US" sz="2000" dirty="0" smtClean="0"/>
              <a:t>3)  Assign </a:t>
            </a:r>
            <a:r>
              <a:rPr lang="en-US" sz="2000" dirty="0"/>
              <a:t>groups or </a:t>
            </a:r>
            <a:r>
              <a:rPr lang="en-US" sz="2000" dirty="0" smtClean="0"/>
              <a:t>tasks- this can be done ahead of time or randomly in front of the students. </a:t>
            </a:r>
            <a:endParaRPr lang="en-US" sz="2000" dirty="0"/>
          </a:p>
          <a:p>
            <a:pPr marL="0" indent="0">
              <a:buNone/>
            </a:pPr>
            <a:r>
              <a:rPr lang="en-US" sz="2000" dirty="0" smtClean="0"/>
              <a:t>4)  Decide </a:t>
            </a:r>
            <a:r>
              <a:rPr lang="en-US" sz="2000" dirty="0"/>
              <a:t>who will receive a special privilege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72130" y="5073758"/>
            <a:ext cx="2928331" cy="1647186"/>
          </a:xfrm>
          <a:prstGeom prst="rect">
            <a:avLst/>
          </a:prstGeom>
        </p:spPr>
      </p:pic>
    </p:spTree>
    <p:extLst>
      <p:ext uri="{BB962C8B-B14F-4D97-AF65-F5344CB8AC3E}">
        <p14:creationId xmlns:p14="http://schemas.microsoft.com/office/powerpoint/2010/main" xmlns="" val="14903165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093" y="839789"/>
            <a:ext cx="4297622" cy="1320800"/>
          </a:xfrm>
        </p:spPr>
        <p:txBody>
          <a:bodyPr/>
          <a:lstStyle/>
          <a:p>
            <a:r>
              <a:rPr lang="en-US" b="1" u="sng" dirty="0" smtClean="0"/>
              <a:t>Group Generator       </a:t>
            </a:r>
            <a:endParaRPr lang="en-US" b="1" u="sng" dirty="0"/>
          </a:p>
        </p:txBody>
      </p:sp>
      <p:sp>
        <p:nvSpPr>
          <p:cNvPr id="3" name="Content Placeholder 2"/>
          <p:cNvSpPr>
            <a:spLocks noGrp="1"/>
          </p:cNvSpPr>
          <p:nvPr>
            <p:ph idx="1"/>
          </p:nvPr>
        </p:nvSpPr>
        <p:spPr/>
        <p:txBody>
          <a:bodyPr>
            <a:normAutofit/>
          </a:bodyPr>
          <a:lstStyle/>
          <a:p>
            <a:r>
              <a:rPr lang="en-US" sz="2000" dirty="0" smtClean="0"/>
              <a:t>Students today, and always, have a fear of being left out.  Think back to your earlier days, and maybe even today.  The fear of being that one person without a partner or a group is a common fear.  We all want to belong, to fit in. </a:t>
            </a:r>
          </a:p>
          <a:p>
            <a:r>
              <a:rPr lang="en-US" sz="2000" dirty="0" smtClean="0"/>
              <a:t>Using a group generator alleviates that fear.  </a:t>
            </a:r>
          </a:p>
          <a:p>
            <a:r>
              <a:rPr lang="en-US" sz="2000" dirty="0" smtClean="0"/>
              <a:t>I start the year using it so the kids just expect when there is group work that I will have them grouped someway, somehow. </a:t>
            </a:r>
          </a:p>
          <a:p>
            <a:r>
              <a:rPr lang="en-US" sz="2000" dirty="0" smtClean="0"/>
              <a:t>Rarely do I let the students choose who they are going to work with anymore.  It is a practice that I have put aside knowing how sensitive students can be.  </a:t>
            </a:r>
            <a:endParaRPr lang="en-US" sz="2000" dirty="0"/>
          </a:p>
        </p:txBody>
      </p:sp>
      <p:pic>
        <p:nvPicPr>
          <p:cNvPr id="1026" name="Picture 2" descr="http://exchangedownloads.smarttech.com/public/content/f3/f3110ea7-4711-41bb-bc08-71fe18f20f54/previews/medium/00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12117" y="2589696"/>
            <a:ext cx="3161063" cy="237079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425709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Stick It</a:t>
            </a:r>
            <a:endParaRPr lang="en-US" b="1" u="sng"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191933" y="170482"/>
            <a:ext cx="3710110" cy="6369803"/>
          </a:xfrm>
        </p:spPr>
      </p:pic>
      <p:sp>
        <p:nvSpPr>
          <p:cNvPr id="3" name="TextBox 2"/>
          <p:cNvSpPr txBox="1"/>
          <p:nvPr/>
        </p:nvSpPr>
        <p:spPr>
          <a:xfrm>
            <a:off x="677334" y="1930400"/>
            <a:ext cx="4096144" cy="3170099"/>
          </a:xfrm>
          <a:prstGeom prst="rect">
            <a:avLst/>
          </a:prstGeom>
          <a:noFill/>
        </p:spPr>
        <p:txBody>
          <a:bodyPr wrap="square" rtlCol="0">
            <a:spAutoFit/>
          </a:bodyPr>
          <a:lstStyle/>
          <a:p>
            <a:r>
              <a:rPr lang="en-US" sz="2000" dirty="0" smtClean="0"/>
              <a:t>Make use of those sticky notes by having each class write down something they learned in class.  OR have them write a question they had in class today.  A great way for you to review what stuck and what did not!  I keep them posted for all the classes to see the next day.  Students tend to learn from other students writing!</a:t>
            </a:r>
            <a:endParaRPr lang="en-US" sz="2000" dirty="0"/>
          </a:p>
        </p:txBody>
      </p:sp>
    </p:spTree>
    <p:extLst>
      <p:ext uri="{BB962C8B-B14F-4D97-AF65-F5344CB8AC3E}">
        <p14:creationId xmlns:p14="http://schemas.microsoft.com/office/powerpoint/2010/main" xmlns="" val="28804347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Student Questioning</a:t>
            </a:r>
            <a:endParaRPr lang="en-US" dirty="0"/>
          </a:p>
        </p:txBody>
      </p:sp>
      <p:pic>
        <p:nvPicPr>
          <p:cNvPr id="2050" name="Picture 2" descr="http://spacesforlearning.files.wordpress.com/2012/08/441_2.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56881" y="1038387"/>
            <a:ext cx="3617121" cy="435271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821410" y="1930400"/>
            <a:ext cx="4339526" cy="3693319"/>
          </a:xfrm>
          <a:prstGeom prst="rect">
            <a:avLst/>
          </a:prstGeom>
          <a:noFill/>
        </p:spPr>
        <p:txBody>
          <a:bodyPr wrap="square" rtlCol="0">
            <a:spAutoFit/>
          </a:bodyPr>
          <a:lstStyle/>
          <a:p>
            <a:r>
              <a:rPr lang="en-US" sz="2400" b="1" u="sng" dirty="0"/>
              <a:t>Switch it up</a:t>
            </a:r>
            <a:r>
              <a:rPr lang="en-US" sz="2400" b="1" dirty="0"/>
              <a:t>.</a:t>
            </a:r>
            <a:r>
              <a:rPr lang="en-US" sz="2400" dirty="0"/>
              <a:t> Teach the way they learn. Try different teaching methods. Consider flipping your classroom! Get them to share and explain concepts to each other. It’s the best way for them to really know whether or not they’re “getting it”.</a:t>
            </a:r>
          </a:p>
          <a:p>
            <a:endParaRPr lang="en-US" dirty="0"/>
          </a:p>
        </p:txBody>
      </p:sp>
    </p:spTree>
    <p:extLst>
      <p:ext uri="{BB962C8B-B14F-4D97-AF65-F5344CB8AC3E}">
        <p14:creationId xmlns:p14="http://schemas.microsoft.com/office/powerpoint/2010/main" xmlns="" val="16458548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92" y="175648"/>
            <a:ext cx="8596668" cy="1320800"/>
          </a:xfrm>
        </p:spPr>
        <p:txBody>
          <a:bodyPr/>
          <a:lstStyle/>
          <a:p>
            <a:r>
              <a:rPr lang="en-US" b="1" u="sng" dirty="0" smtClean="0"/>
              <a:t>Fact or Fiction Questioning</a:t>
            </a:r>
            <a:endParaRPr lang="en-US" b="1" u="sng" dirty="0"/>
          </a:p>
        </p:txBody>
      </p:sp>
      <p:sp>
        <p:nvSpPr>
          <p:cNvPr id="3" name="Content Placeholder 2"/>
          <p:cNvSpPr>
            <a:spLocks noGrp="1"/>
          </p:cNvSpPr>
          <p:nvPr>
            <p:ph idx="1"/>
          </p:nvPr>
        </p:nvSpPr>
        <p:spPr>
          <a:xfrm>
            <a:off x="677334" y="1332855"/>
            <a:ext cx="8596668" cy="5300420"/>
          </a:xfrm>
        </p:spPr>
        <p:txBody>
          <a:bodyPr/>
          <a:lstStyle/>
          <a:p>
            <a:r>
              <a:rPr lang="en-US" dirty="0" smtClean="0"/>
              <a:t>This is used to practice content and show what you know. </a:t>
            </a:r>
          </a:p>
          <a:p>
            <a:pPr marL="0" indent="0">
              <a:buNone/>
            </a:pPr>
            <a:r>
              <a:rPr lang="en-US" dirty="0" smtClean="0"/>
              <a:t>Form groups of 3-5 members (use random group generator or popsicle sticks)</a:t>
            </a:r>
          </a:p>
          <a:p>
            <a:pPr marL="0" indent="0">
              <a:buNone/>
            </a:pPr>
            <a:r>
              <a:rPr lang="en-US" dirty="0" smtClean="0"/>
              <a:t>Using content (maybe a quiz review or information from a text reading) one student poses a question. </a:t>
            </a:r>
          </a:p>
          <a:p>
            <a:pPr marL="0" indent="0">
              <a:buNone/>
            </a:pPr>
            <a:r>
              <a:rPr lang="en-US" dirty="0" smtClean="0"/>
              <a:t>One student responds with the true answer (fact) and two false answers (fiction).</a:t>
            </a:r>
          </a:p>
          <a:p>
            <a:pPr marL="0" indent="0">
              <a:buNone/>
            </a:pPr>
            <a:r>
              <a:rPr lang="en-US" dirty="0" smtClean="0"/>
              <a:t>The other group member or members guess which is the fact. </a:t>
            </a:r>
          </a:p>
          <a:p>
            <a:pPr marL="0" indent="0">
              <a:buNone/>
            </a:pPr>
            <a:r>
              <a:rPr lang="en-US" dirty="0" smtClean="0"/>
              <a:t>They continue to switch roles. </a:t>
            </a:r>
          </a:p>
          <a:p>
            <a:pPr marL="0" indent="0">
              <a:buNone/>
            </a:pPr>
            <a:r>
              <a:rPr lang="en-US" dirty="0" smtClean="0"/>
              <a:t>Using white boards for this activity is quite fun for the kids. </a:t>
            </a:r>
          </a:p>
          <a:p>
            <a:pPr marL="0" indent="0">
              <a:buNone/>
            </a:pPr>
            <a:r>
              <a:rPr lang="en-US" dirty="0"/>
              <a:t> </a:t>
            </a:r>
            <a:r>
              <a:rPr lang="en-US" dirty="0" smtClean="0"/>
              <a:t>                </a:t>
            </a:r>
          </a:p>
          <a:p>
            <a:pPr marL="0" indent="0">
              <a:buNone/>
            </a:pPr>
            <a:r>
              <a:rPr lang="en-US" dirty="0"/>
              <a:t> </a:t>
            </a:r>
            <a:r>
              <a:rPr lang="en-US" dirty="0" smtClean="0"/>
              <a:t>                Example:  What is the second stage in mitosis?</a:t>
            </a:r>
          </a:p>
          <a:p>
            <a:pPr marL="0" indent="0">
              <a:buNone/>
            </a:pPr>
            <a:r>
              <a:rPr lang="en-US" dirty="0"/>
              <a:t> </a:t>
            </a:r>
            <a:r>
              <a:rPr lang="en-US" dirty="0" smtClean="0"/>
              <a:t>                Student Responds with:  anaphase, prophase, metaphase</a:t>
            </a:r>
          </a:p>
          <a:p>
            <a:pPr marL="0" indent="0">
              <a:buNone/>
            </a:pPr>
            <a:r>
              <a:rPr lang="en-US" dirty="0"/>
              <a:t> </a:t>
            </a:r>
            <a:r>
              <a:rPr lang="en-US" dirty="0" smtClean="0"/>
              <a:t>       * Students have self created multiple choice questions.</a:t>
            </a:r>
          </a:p>
          <a:p>
            <a:pPr marL="0" indent="0">
              <a:buNone/>
            </a:pPr>
            <a:r>
              <a:rPr lang="en-US" dirty="0" smtClean="0"/>
              <a:t>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74002" y="1496448"/>
            <a:ext cx="2690893" cy="4783810"/>
          </a:xfrm>
          <a:prstGeom prst="rect">
            <a:avLst/>
          </a:prstGeom>
        </p:spPr>
      </p:pic>
    </p:spTree>
    <p:extLst>
      <p:ext uri="{BB962C8B-B14F-4D97-AF65-F5344CB8AC3E}">
        <p14:creationId xmlns:p14="http://schemas.microsoft.com/office/powerpoint/2010/main" xmlns="" val="2737335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hlinkClick r:id="rId2" action="ppaction://hlinksldjump"/>
              </a:rPr>
              <a:t>Kahoot</a:t>
            </a:r>
            <a:r>
              <a:rPr lang="en-US" b="1" dirty="0" smtClean="0"/>
              <a:t>           </a:t>
            </a:r>
            <a:r>
              <a:rPr lang="en-US" b="1" dirty="0" err="1" smtClean="0">
                <a:hlinkClick r:id="rId3"/>
              </a:rPr>
              <a:t>Kahoot</a:t>
            </a:r>
            <a:r>
              <a:rPr lang="en-US" b="1" dirty="0" smtClean="0">
                <a:hlinkClick r:id="rId3"/>
              </a:rPr>
              <a:t> Web</a:t>
            </a:r>
            <a:endParaRPr lang="en-US" b="1" dirty="0"/>
          </a:p>
        </p:txBody>
      </p:sp>
      <p:sp>
        <p:nvSpPr>
          <p:cNvPr id="3" name="Content Placeholder 2"/>
          <p:cNvSpPr>
            <a:spLocks noGrp="1"/>
          </p:cNvSpPr>
          <p:nvPr>
            <p:ph idx="1"/>
          </p:nvPr>
        </p:nvSpPr>
        <p:spPr>
          <a:xfrm>
            <a:off x="537849" y="1556155"/>
            <a:ext cx="8596668" cy="5046123"/>
          </a:xfrm>
        </p:spPr>
        <p:txBody>
          <a:bodyPr>
            <a:normAutofit lnSpcReduction="10000"/>
          </a:bodyPr>
          <a:lstStyle/>
          <a:p>
            <a:r>
              <a:rPr lang="en-US" sz="2800" dirty="0" err="1"/>
              <a:t>Kahoot</a:t>
            </a:r>
            <a:r>
              <a:rPr lang="en-US" sz="2800" dirty="0"/>
              <a:t> is a great platform for creating a fun, social and game-like environment in the </a:t>
            </a:r>
            <a:r>
              <a:rPr lang="en-US" sz="2800" dirty="0" smtClean="0"/>
              <a:t>classroom.  </a:t>
            </a:r>
          </a:p>
          <a:p>
            <a:pPr marL="0" indent="0">
              <a:buNone/>
            </a:pPr>
            <a:endParaRPr lang="en-US" sz="2800" dirty="0" smtClean="0"/>
          </a:p>
          <a:p>
            <a:r>
              <a:rPr lang="en-US" sz="2800" dirty="0" smtClean="0"/>
              <a:t>Ask </a:t>
            </a:r>
            <a:r>
              <a:rPr lang="en-US" sz="2800" dirty="0"/>
              <a:t>thought provoking questions</a:t>
            </a:r>
          </a:p>
          <a:p>
            <a:r>
              <a:rPr lang="en-US" sz="2800" dirty="0"/>
              <a:t>Students, take control of their own learning</a:t>
            </a:r>
          </a:p>
          <a:p>
            <a:r>
              <a:rPr lang="en-US" sz="2800" dirty="0"/>
              <a:t>Easy-to-use, inclusive &amp; highly engaging</a:t>
            </a:r>
          </a:p>
          <a:p>
            <a:pPr marL="0" indent="0">
              <a:buNone/>
            </a:pPr>
            <a:endParaRPr lang="en-US" dirty="0"/>
          </a:p>
          <a:p>
            <a:pPr marL="0" indent="0">
              <a:buNone/>
            </a:pPr>
            <a:r>
              <a:rPr lang="en-US" dirty="0" smtClean="0"/>
              <a:t>Con’s to </a:t>
            </a:r>
            <a:r>
              <a:rPr lang="en-US" dirty="0" err="1" smtClean="0"/>
              <a:t>Kahoot</a:t>
            </a:r>
            <a:r>
              <a:rPr lang="en-US" dirty="0" smtClean="0"/>
              <a:t>- Students answer WAY too fast.  </a:t>
            </a:r>
          </a:p>
          <a:p>
            <a:pPr marL="0" indent="0">
              <a:buNone/>
            </a:pPr>
            <a:r>
              <a:rPr lang="en-US" dirty="0" smtClean="0"/>
              <a:t>Now there is a Quizlet Live.  I have not tried yet, but seems to have engaging qualities worth giving a try!</a:t>
            </a:r>
            <a:endParaRPr lang="en-US" dirty="0"/>
          </a:p>
        </p:txBody>
      </p:sp>
    </p:spTree>
    <p:extLst>
      <p:ext uri="{BB962C8B-B14F-4D97-AF65-F5344CB8AC3E}">
        <p14:creationId xmlns:p14="http://schemas.microsoft.com/office/powerpoint/2010/main" xmlns="" val="41060720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2629" y="222143"/>
            <a:ext cx="8596668" cy="1320800"/>
          </a:xfrm>
        </p:spPr>
        <p:txBody>
          <a:bodyPr/>
          <a:lstStyle/>
          <a:p>
            <a:r>
              <a:rPr lang="en-US" b="1" u="sng" dirty="0" err="1" smtClean="0"/>
              <a:t>Quia</a:t>
            </a:r>
            <a:r>
              <a:rPr lang="en-US" b="1" dirty="0" smtClean="0"/>
              <a:t>       </a:t>
            </a:r>
            <a:r>
              <a:rPr lang="en-US" b="1" u="sng" dirty="0" err="1" smtClean="0">
                <a:hlinkClick r:id="rId2"/>
              </a:rPr>
              <a:t>Quia</a:t>
            </a:r>
            <a:r>
              <a:rPr lang="en-US" b="1" u="sng" dirty="0" smtClean="0">
                <a:hlinkClick r:id="rId2"/>
              </a:rPr>
              <a:t> Web</a:t>
            </a:r>
            <a:endParaRPr lang="en-US" b="1" u="sng" dirty="0"/>
          </a:p>
        </p:txBody>
      </p:sp>
      <p:sp>
        <p:nvSpPr>
          <p:cNvPr id="3" name="Content Placeholder 2"/>
          <p:cNvSpPr>
            <a:spLocks noGrp="1"/>
          </p:cNvSpPr>
          <p:nvPr>
            <p:ph idx="1"/>
          </p:nvPr>
        </p:nvSpPr>
        <p:spPr>
          <a:xfrm>
            <a:off x="677334" y="1255363"/>
            <a:ext cx="8596668" cy="5377912"/>
          </a:xfrm>
        </p:spPr>
        <p:txBody>
          <a:bodyPr>
            <a:normAutofit/>
          </a:bodyPr>
          <a:lstStyle/>
          <a:p>
            <a:r>
              <a:rPr lang="en-US" sz="2000" dirty="0"/>
              <a:t>1) Students do not have to wonder if their answer is correct or not as they answer a </a:t>
            </a:r>
            <a:r>
              <a:rPr lang="en-US" sz="2000" dirty="0" smtClean="0"/>
              <a:t>question.</a:t>
            </a:r>
          </a:p>
          <a:p>
            <a:r>
              <a:rPr lang="en-US" sz="2000" dirty="0"/>
              <a:t>2</a:t>
            </a:r>
            <a:r>
              <a:rPr lang="en-US" sz="2000" dirty="0" smtClean="0"/>
              <a:t>)</a:t>
            </a:r>
            <a:r>
              <a:rPr lang="en-US" sz="2000" dirty="0"/>
              <a:t>  Students can answer without  feeling badly about having a wrong answer as can happen in a class. No other student knows.</a:t>
            </a:r>
          </a:p>
          <a:p>
            <a:r>
              <a:rPr lang="en-US" sz="2000" dirty="0"/>
              <a:t>3</a:t>
            </a:r>
            <a:r>
              <a:rPr lang="en-US" sz="2000" dirty="0" smtClean="0"/>
              <a:t>)</a:t>
            </a:r>
            <a:r>
              <a:rPr lang="en-US" sz="2000" dirty="0"/>
              <a:t>  Students can retake a practice  quiz as often as they want to improve their score. </a:t>
            </a:r>
            <a:endParaRPr lang="en-US" sz="2000" dirty="0" smtClean="0"/>
          </a:p>
          <a:p>
            <a:r>
              <a:rPr lang="en-US" sz="2000" dirty="0"/>
              <a:t>4</a:t>
            </a:r>
            <a:r>
              <a:rPr lang="en-US" sz="2000" dirty="0" smtClean="0"/>
              <a:t>)</a:t>
            </a:r>
            <a:r>
              <a:rPr lang="en-US" sz="2000" dirty="0"/>
              <a:t>  Teachers can quickly analyze in what areas students are successful and in what areas they have demonstrated  learning gaps. </a:t>
            </a:r>
            <a:endParaRPr lang="en-US" sz="2000" dirty="0" smtClean="0"/>
          </a:p>
          <a:p>
            <a:r>
              <a:rPr lang="en-US" sz="2000" dirty="0"/>
              <a:t>5</a:t>
            </a:r>
            <a:r>
              <a:rPr lang="en-US" sz="2000" dirty="0" smtClean="0"/>
              <a:t>)</a:t>
            </a:r>
            <a:r>
              <a:rPr lang="en-US" sz="2000" dirty="0"/>
              <a:t>  </a:t>
            </a:r>
            <a:r>
              <a:rPr lang="en-US" sz="2000" dirty="0" smtClean="0"/>
              <a:t>Can be a time saver for teachers. </a:t>
            </a:r>
            <a:endParaRPr lang="en-US" sz="2000" dirty="0"/>
          </a:p>
          <a:p>
            <a:r>
              <a:rPr lang="en-US" sz="2000" dirty="0"/>
              <a:t>6</a:t>
            </a:r>
            <a:r>
              <a:rPr lang="en-US" sz="2000" dirty="0" smtClean="0"/>
              <a:t>)</a:t>
            </a:r>
            <a:r>
              <a:rPr lang="en-US" sz="2000" dirty="0"/>
              <a:t>  Both  students and teachers can see the students’  progress over time as they see the online quiz scores. </a:t>
            </a:r>
          </a:p>
        </p:txBody>
      </p:sp>
    </p:spTree>
    <p:extLst>
      <p:ext uri="{BB962C8B-B14F-4D97-AF65-F5344CB8AC3E}">
        <p14:creationId xmlns:p14="http://schemas.microsoft.com/office/powerpoint/2010/main" xmlns="" val="17416913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8165"/>
            <a:ext cx="8596668" cy="1320800"/>
          </a:xfrm>
        </p:spPr>
        <p:txBody>
          <a:bodyPr/>
          <a:lstStyle/>
          <a:p>
            <a:r>
              <a:rPr lang="en-US" b="1" u="sng" dirty="0" smtClean="0"/>
              <a:t>Read Aloud (READ ALOUD OFTEN)</a:t>
            </a:r>
            <a:endParaRPr lang="en-US" b="1" u="sng" dirty="0"/>
          </a:p>
        </p:txBody>
      </p:sp>
      <p:sp>
        <p:nvSpPr>
          <p:cNvPr id="3" name="Content Placeholder 2"/>
          <p:cNvSpPr>
            <a:spLocks noGrp="1"/>
          </p:cNvSpPr>
          <p:nvPr>
            <p:ph idx="1"/>
          </p:nvPr>
        </p:nvSpPr>
        <p:spPr>
          <a:xfrm>
            <a:off x="677334" y="1245477"/>
            <a:ext cx="8596668" cy="4795886"/>
          </a:xfrm>
        </p:spPr>
        <p:txBody>
          <a:bodyPr>
            <a:normAutofit/>
          </a:bodyPr>
          <a:lstStyle/>
          <a:p>
            <a:r>
              <a:rPr lang="en-US" sz="2000" dirty="0"/>
              <a:t>Most of the material kids read in school, no one would read for pleasure. And if all your reading is tied to work, you develop a sweat mentality to reading, so by </a:t>
            </a:r>
            <a:r>
              <a:rPr lang="en-US" sz="2000" dirty="0" smtClean="0"/>
              <a:t>the time </a:t>
            </a:r>
            <a:r>
              <a:rPr lang="en-US" sz="2000" dirty="0"/>
              <a:t>you graduate you can’t wait to stop reading. You become a school-time reader, not a life-time reader. Of course, kids have to do a certain amount of reading that’s tied to work, but you don’t want kids to forget that there are books out there to make you laugh, make you cry, and move the soul</a:t>
            </a:r>
            <a:r>
              <a:rPr lang="en-US" sz="2000" dirty="0" smtClean="0"/>
              <a:t>.</a:t>
            </a:r>
          </a:p>
          <a:p>
            <a:r>
              <a:rPr lang="en-US" sz="2000" dirty="0"/>
              <a:t>Reading aloud provides opportunities for extended discussions. </a:t>
            </a:r>
            <a:endParaRPr lang="en-US" sz="2000" dirty="0" smtClean="0"/>
          </a:p>
          <a:p>
            <a:r>
              <a:rPr lang="en-US" sz="2000" dirty="0"/>
              <a:t>Reading aloud with older readers is pleasurable</a:t>
            </a:r>
            <a:r>
              <a:rPr lang="en-US" sz="2000" dirty="0" smtClean="0"/>
              <a:t>.</a:t>
            </a:r>
          </a:p>
          <a:p>
            <a:r>
              <a:rPr lang="en-US" sz="2000" dirty="0"/>
              <a:t>Reading aloud connects readers with content area subjects</a:t>
            </a:r>
            <a:r>
              <a:rPr lang="en-US" sz="2000" dirty="0" smtClean="0"/>
              <a:t>.</a:t>
            </a:r>
          </a:p>
          <a:p>
            <a:r>
              <a:rPr lang="en-US" sz="2000" dirty="0"/>
              <a:t>Reading aloud provides access to books that readers may not be able to experience on their own.</a:t>
            </a:r>
          </a:p>
        </p:txBody>
      </p:sp>
    </p:spTree>
    <p:extLst>
      <p:ext uri="{BB962C8B-B14F-4D97-AF65-F5344CB8AC3E}">
        <p14:creationId xmlns:p14="http://schemas.microsoft.com/office/powerpoint/2010/main" xmlns="" val="16539837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196" y="136635"/>
            <a:ext cx="8596668" cy="730468"/>
          </a:xfrm>
        </p:spPr>
        <p:txBody>
          <a:bodyPr/>
          <a:lstStyle/>
          <a:p>
            <a:r>
              <a:rPr lang="en-US" b="1" u="sng" dirty="0" smtClean="0"/>
              <a:t>Station Learning</a:t>
            </a:r>
            <a:endParaRPr lang="en-US" b="1" u="sng" dirty="0"/>
          </a:p>
        </p:txBody>
      </p:sp>
      <p:sp>
        <p:nvSpPr>
          <p:cNvPr id="3" name="Content Placeholder 2"/>
          <p:cNvSpPr>
            <a:spLocks noGrp="1"/>
          </p:cNvSpPr>
          <p:nvPr>
            <p:ph idx="1"/>
          </p:nvPr>
        </p:nvSpPr>
        <p:spPr>
          <a:xfrm>
            <a:off x="283196" y="867102"/>
            <a:ext cx="8911979" cy="5801711"/>
          </a:xfrm>
        </p:spPr>
        <p:txBody>
          <a:bodyPr>
            <a:normAutofit lnSpcReduction="10000"/>
          </a:bodyPr>
          <a:lstStyle/>
          <a:p>
            <a:r>
              <a:rPr lang="en-US" dirty="0"/>
              <a:t>Guesstimate how long it should take each group to complete the activities in all of your learning stations.  Recognize that some activities will take longer than others. </a:t>
            </a:r>
            <a:br>
              <a:rPr lang="en-US" dirty="0"/>
            </a:br>
            <a:r>
              <a:rPr lang="en-US" dirty="0"/>
              <a:t/>
            </a:r>
            <a:br>
              <a:rPr lang="en-US" dirty="0"/>
            </a:br>
            <a:r>
              <a:rPr lang="en-US" dirty="0"/>
              <a:t>Always have more learning stations than groups.  This way, you don't have a team idle, waiting for a station to open up.</a:t>
            </a:r>
            <a:br>
              <a:rPr lang="en-US" dirty="0"/>
            </a:br>
            <a:r>
              <a:rPr lang="en-US" dirty="0"/>
              <a:t/>
            </a:r>
            <a:br>
              <a:rPr lang="en-US" dirty="0"/>
            </a:br>
            <a:r>
              <a:rPr lang="en-US" dirty="0"/>
              <a:t>Have the next assignment ready in advance.  For example, "If you finish your stations early, you may quietly begin working on today's homework assignment."</a:t>
            </a:r>
            <a:br>
              <a:rPr lang="en-US" dirty="0"/>
            </a:br>
            <a:r>
              <a:rPr lang="en-US" dirty="0"/>
              <a:t/>
            </a:r>
            <a:br>
              <a:rPr lang="en-US" dirty="0"/>
            </a:br>
            <a:r>
              <a:rPr lang="en-US" dirty="0"/>
              <a:t>For noisy stations, provide headphones.</a:t>
            </a:r>
            <a:br>
              <a:rPr lang="en-US" dirty="0"/>
            </a:br>
            <a:r>
              <a:rPr lang="en-US" dirty="0"/>
              <a:t/>
            </a:r>
            <a:br>
              <a:rPr lang="en-US" dirty="0"/>
            </a:br>
            <a:r>
              <a:rPr lang="en-US" dirty="0"/>
              <a:t>Space out each station as best as you can so that groups are not bumping into one another.</a:t>
            </a:r>
            <a:br>
              <a:rPr lang="en-US" dirty="0"/>
            </a:br>
            <a:r>
              <a:rPr lang="en-US" dirty="0"/>
              <a:t/>
            </a:r>
            <a:br>
              <a:rPr lang="en-US" dirty="0"/>
            </a:br>
            <a:r>
              <a:rPr lang="en-US" dirty="0"/>
              <a:t>Your first time doing this with a class, give very explicit instructions on each station and its assignment/task.  Be prepared to monitor the students closely and answer a lot of questions.  But once the students have mastered their first batch of learning stations, they will be prepared for the next "learning stations day" and know exactly what they do and what is expected of them</a:t>
            </a:r>
            <a:r>
              <a:rPr lang="en-US" dirty="0" smtClean="0"/>
              <a:t>.</a:t>
            </a:r>
          </a:p>
          <a:p>
            <a:pPr marL="0" indent="0">
              <a:buNone/>
            </a:pPr>
            <a:r>
              <a:rPr lang="en-US" dirty="0" smtClean="0"/>
              <a:t>     Implement the “ask three before me” rule, as there is only one of you!</a:t>
            </a:r>
          </a:p>
        </p:txBody>
      </p:sp>
    </p:spTree>
    <p:extLst>
      <p:ext uri="{BB962C8B-B14F-4D97-AF65-F5344CB8AC3E}">
        <p14:creationId xmlns:p14="http://schemas.microsoft.com/office/powerpoint/2010/main" xmlns="" val="1184288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837" y="130341"/>
            <a:ext cx="8596668" cy="1320800"/>
          </a:xfrm>
        </p:spPr>
        <p:txBody>
          <a:bodyPr/>
          <a:lstStyle/>
          <a:p>
            <a:r>
              <a:rPr lang="en-US" dirty="0" smtClean="0"/>
              <a:t>Why Middle School Rocks!</a:t>
            </a:r>
            <a:endParaRPr lang="en-US" dirty="0"/>
          </a:p>
        </p:txBody>
      </p:sp>
      <p:sp>
        <p:nvSpPr>
          <p:cNvPr id="3" name="Content Placeholder 2"/>
          <p:cNvSpPr>
            <a:spLocks noGrp="1"/>
          </p:cNvSpPr>
          <p:nvPr>
            <p:ph idx="1"/>
          </p:nvPr>
        </p:nvSpPr>
        <p:spPr>
          <a:xfrm>
            <a:off x="677334" y="1451141"/>
            <a:ext cx="8596668" cy="4350570"/>
          </a:xfrm>
        </p:spPr>
        <p:txBody>
          <a:bodyPr>
            <a:normAutofit lnSpcReduction="10000"/>
          </a:bodyPr>
          <a:lstStyle/>
          <a:p>
            <a:r>
              <a:rPr lang="en-US" dirty="0" smtClean="0"/>
              <a:t>Variety</a:t>
            </a:r>
          </a:p>
          <a:p>
            <a:endParaRPr lang="en-US" dirty="0"/>
          </a:p>
          <a:p>
            <a:r>
              <a:rPr lang="en-US" dirty="0" smtClean="0"/>
              <a:t>Honesty</a:t>
            </a:r>
          </a:p>
          <a:p>
            <a:endParaRPr lang="en-US" dirty="0"/>
          </a:p>
          <a:p>
            <a:r>
              <a:rPr lang="en-US" dirty="0" smtClean="0"/>
              <a:t>Quirks</a:t>
            </a:r>
          </a:p>
          <a:p>
            <a:endParaRPr lang="en-US" dirty="0"/>
          </a:p>
          <a:p>
            <a:r>
              <a:rPr lang="en-US" dirty="0" smtClean="0"/>
              <a:t>Curiosity</a:t>
            </a:r>
          </a:p>
          <a:p>
            <a:endParaRPr lang="en-US" dirty="0"/>
          </a:p>
          <a:p>
            <a:r>
              <a:rPr lang="en-US" dirty="0" smtClean="0"/>
              <a:t>Impact</a:t>
            </a:r>
          </a:p>
          <a:p>
            <a:endParaRPr lang="en-US" dirty="0" smtClean="0"/>
          </a:p>
          <a:p>
            <a:r>
              <a:rPr lang="en-US" dirty="0" smtClean="0"/>
              <a:t>Laughter</a:t>
            </a:r>
            <a:endParaRPr lang="en-US" dirty="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55779" y="1072138"/>
            <a:ext cx="3436883" cy="21431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09393" y="3875663"/>
            <a:ext cx="3582650" cy="2279404"/>
          </a:xfrm>
          <a:prstGeom prst="rect">
            <a:avLst/>
          </a:prstGeom>
        </p:spPr>
      </p:pic>
    </p:spTree>
    <p:extLst>
      <p:ext uri="{BB962C8B-B14F-4D97-AF65-F5344CB8AC3E}">
        <p14:creationId xmlns:p14="http://schemas.microsoft.com/office/powerpoint/2010/main" xmlns="" val="17573548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what?  </a:t>
            </a:r>
            <a:endParaRPr lang="en-US" dirty="0"/>
          </a:p>
        </p:txBody>
      </p:sp>
      <p:sp>
        <p:nvSpPr>
          <p:cNvPr id="3" name="Content Placeholder 2"/>
          <p:cNvSpPr>
            <a:spLocks noGrp="1"/>
          </p:cNvSpPr>
          <p:nvPr>
            <p:ph idx="1"/>
          </p:nvPr>
        </p:nvSpPr>
        <p:spPr>
          <a:xfrm>
            <a:off x="677334" y="1270000"/>
            <a:ext cx="8596668" cy="5084305"/>
          </a:xfrm>
        </p:spPr>
        <p:txBody>
          <a:bodyPr>
            <a:normAutofit/>
          </a:bodyPr>
          <a:lstStyle/>
          <a:p>
            <a:r>
              <a:rPr lang="en-US" sz="2400" dirty="0"/>
              <a:t>No matter the level of teaching experience we have all encountered moments where we feel disconnected from our students. This hardly means we are an awful teacher and need to forget everything we have learned and start over, but simply react. Find the best way to connect with students and realize that not all connections will suit every student. Connections can be made through a variety of ways. The key is not to overhaul the entire system, but simply adapt and change as you progress. Set a course for learning and be prepared for rough seas. Create a practical alternative or adaptation that blends elements of what we have been doing and what we would like to do better. The connections will follow.</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151195" y="225532"/>
            <a:ext cx="2751504" cy="2088935"/>
          </a:xfrm>
          <a:prstGeom prst="rect">
            <a:avLst/>
          </a:prstGeom>
        </p:spPr>
      </p:pic>
    </p:spTree>
    <p:extLst>
      <p:ext uri="{BB962C8B-B14F-4D97-AF65-F5344CB8AC3E}">
        <p14:creationId xmlns:p14="http://schemas.microsoft.com/office/powerpoint/2010/main" xmlns="" val="11421322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34" y="110490"/>
            <a:ext cx="8596668" cy="907819"/>
          </a:xfrm>
        </p:spPr>
        <p:txBody>
          <a:bodyPr/>
          <a:lstStyle/>
          <a:p>
            <a:r>
              <a:rPr lang="en-US" b="1" u="sng" dirty="0" smtClean="0"/>
              <a:t>Your Key to Engagement:  Mix It UP!</a:t>
            </a:r>
            <a:endParaRPr lang="en-US" b="1" u="sng" dirty="0"/>
          </a:p>
        </p:txBody>
      </p:sp>
      <p:sp>
        <p:nvSpPr>
          <p:cNvPr id="3" name="Content Placeholder 2"/>
          <p:cNvSpPr>
            <a:spLocks noGrp="1"/>
          </p:cNvSpPr>
          <p:nvPr>
            <p:ph idx="1"/>
          </p:nvPr>
        </p:nvSpPr>
        <p:spPr>
          <a:xfrm>
            <a:off x="781244" y="1018308"/>
            <a:ext cx="10346539" cy="5382491"/>
          </a:xfrm>
        </p:spPr>
        <p:txBody>
          <a:bodyPr>
            <a:noAutofit/>
          </a:bodyPr>
          <a:lstStyle/>
          <a:p>
            <a:pPr marL="0" indent="0">
              <a:buNone/>
            </a:pPr>
            <a:r>
              <a:rPr lang="en-US" sz="2000" b="1" dirty="0"/>
              <a:t>1.  Don't just care...really care!</a:t>
            </a:r>
            <a:endParaRPr lang="en-US" sz="2000" b="1" dirty="0" smtClean="0"/>
          </a:p>
          <a:p>
            <a:pPr marL="0" indent="0">
              <a:buNone/>
            </a:pPr>
            <a:r>
              <a:rPr lang="en-US" sz="2000" b="1" dirty="0"/>
              <a:t>2.  Speak to every student at least once every class period - the more the better!</a:t>
            </a:r>
          </a:p>
          <a:p>
            <a:pPr marL="0" indent="0">
              <a:buNone/>
            </a:pPr>
            <a:r>
              <a:rPr lang="en-US" sz="2000" b="1" dirty="0" smtClean="0"/>
              <a:t>3</a:t>
            </a:r>
            <a:r>
              <a:rPr lang="en-US" sz="2000" b="1" dirty="0"/>
              <a:t>.  Meet your students where they are; not where they are supposed to be, or where you want them to be...</a:t>
            </a:r>
            <a:endParaRPr lang="en-US" sz="2000" b="1" dirty="0" smtClean="0"/>
          </a:p>
          <a:p>
            <a:pPr marL="0" indent="0">
              <a:buNone/>
            </a:pPr>
            <a:r>
              <a:rPr lang="en-US" sz="2000" b="1" dirty="0"/>
              <a:t>4.  Have high expectations, and expect the best from every single student every single day!</a:t>
            </a:r>
          </a:p>
          <a:p>
            <a:pPr marL="0" indent="0">
              <a:buNone/>
            </a:pPr>
            <a:r>
              <a:rPr lang="en-US" sz="2000" b="1" dirty="0" smtClean="0"/>
              <a:t>5</a:t>
            </a:r>
            <a:r>
              <a:rPr lang="en-US" sz="2000" b="1" dirty="0"/>
              <a:t>.  Do whatever it takes to get your students out of their desks, and give them every opportunity to use their arms and legs!</a:t>
            </a:r>
            <a:endParaRPr lang="en-US" sz="2000" b="1" dirty="0" smtClean="0"/>
          </a:p>
          <a:p>
            <a:pPr marL="0" indent="0">
              <a:buNone/>
            </a:pPr>
            <a:r>
              <a:rPr lang="en-US" sz="2000" b="1" dirty="0"/>
              <a:t>6.  Focus on the three R's - rigor, relationships, and relevance... </a:t>
            </a:r>
          </a:p>
          <a:p>
            <a:pPr marL="0" indent="0">
              <a:buNone/>
            </a:pPr>
            <a:r>
              <a:rPr lang="en-US" sz="2000" b="1" dirty="0" smtClean="0"/>
              <a:t>7</a:t>
            </a:r>
            <a:r>
              <a:rPr lang="en-US" sz="2000" b="1" dirty="0"/>
              <a:t>.  Most importantly...give your students a voice and involve them in the educational process!</a:t>
            </a:r>
            <a:endParaRPr lang="en-US" sz="2000" dirty="0"/>
          </a:p>
          <a:p>
            <a:r>
              <a:rPr lang="en-US" sz="2400" dirty="0" smtClean="0"/>
              <a:t>Talk to others, use Pinterest, use your natural creativity.  Just the other day I thought of an activity and just tried.  The kids loved it</a:t>
            </a:r>
            <a:r>
              <a:rPr lang="en-US" sz="2800" dirty="0" smtClean="0"/>
              <a:t>!     </a:t>
            </a:r>
            <a:endParaRPr lang="en-US" sz="2800" dirty="0"/>
          </a:p>
        </p:txBody>
      </p:sp>
    </p:spTree>
    <p:extLst>
      <p:ext uri="{BB962C8B-B14F-4D97-AF65-F5344CB8AC3E}">
        <p14:creationId xmlns:p14="http://schemas.microsoft.com/office/powerpoint/2010/main" xmlns="" val="30785961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665" y="183931"/>
            <a:ext cx="8596668" cy="872359"/>
          </a:xfrm>
        </p:spPr>
        <p:txBody>
          <a:bodyPr/>
          <a:lstStyle/>
          <a:p>
            <a:r>
              <a:rPr lang="en-US" dirty="0" smtClean="0"/>
              <a:t>To Conclude:</a:t>
            </a:r>
            <a:endParaRPr lang="en-US" dirty="0"/>
          </a:p>
        </p:txBody>
      </p:sp>
      <p:sp>
        <p:nvSpPr>
          <p:cNvPr id="3" name="Content Placeholder 2"/>
          <p:cNvSpPr>
            <a:spLocks noGrp="1"/>
          </p:cNvSpPr>
          <p:nvPr>
            <p:ph idx="1"/>
          </p:nvPr>
        </p:nvSpPr>
        <p:spPr>
          <a:xfrm>
            <a:off x="630037" y="1056290"/>
            <a:ext cx="8596668" cy="3880773"/>
          </a:xfrm>
        </p:spPr>
        <p:txBody>
          <a:bodyPr>
            <a:normAutofit/>
          </a:bodyPr>
          <a:lstStyle/>
          <a:p>
            <a:r>
              <a:rPr lang="en-US" sz="2400" dirty="0"/>
              <a:t>Maya </a:t>
            </a:r>
            <a:r>
              <a:rPr lang="en-US" sz="2400" dirty="0" smtClean="0"/>
              <a:t>Angelou</a:t>
            </a:r>
            <a:r>
              <a:rPr lang="en-US" sz="2400" dirty="0"/>
              <a:t> </a:t>
            </a:r>
            <a:r>
              <a:rPr lang="en-US" sz="2400" dirty="0" smtClean="0"/>
              <a:t>once said, </a:t>
            </a:r>
            <a:r>
              <a:rPr lang="en-US" sz="2400" dirty="0"/>
              <a:t>“I’ve learned that people will forget what you said, people will forget what you did, but people will never forget how you made them feel</a:t>
            </a:r>
            <a:r>
              <a:rPr lang="en-US" sz="2400" dirty="0" smtClean="0"/>
              <a:t>.”</a:t>
            </a:r>
          </a:p>
          <a:p>
            <a:endParaRPr lang="en-US" sz="2400" dirty="0"/>
          </a:p>
          <a:p>
            <a:r>
              <a:rPr lang="en-US" sz="2400" dirty="0" smtClean="0"/>
              <a:t>Everyday give all you have to your students.  You will be tired, even exhausted.  But teaching with your whole heart gives those students an experience they will not soon forget. Every child deserves that. </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08018" y="4397677"/>
            <a:ext cx="2245712" cy="226732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53730" y="4771719"/>
            <a:ext cx="5272008" cy="1519243"/>
          </a:xfrm>
          <a:prstGeom prst="rect">
            <a:avLst/>
          </a:prstGeom>
        </p:spPr>
      </p:pic>
    </p:spTree>
    <p:extLst>
      <p:ext uri="{BB962C8B-B14F-4D97-AF65-F5344CB8AC3E}">
        <p14:creationId xmlns:p14="http://schemas.microsoft.com/office/powerpoint/2010/main" xmlns="" val="3776251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454" y="199696"/>
            <a:ext cx="10595011" cy="2401613"/>
          </a:xfrm>
        </p:spPr>
        <p:txBody>
          <a:bodyPr>
            <a:normAutofit/>
          </a:bodyPr>
          <a:lstStyle/>
          <a:p>
            <a:r>
              <a:rPr lang="en-US" b="1" dirty="0" smtClean="0"/>
              <a:t>Experience based methods for </a:t>
            </a:r>
            <a:r>
              <a:rPr lang="en-US" b="1" u="sng" dirty="0" smtClean="0"/>
              <a:t>setting the stage</a:t>
            </a:r>
            <a:r>
              <a:rPr lang="en-US" b="1" dirty="0" smtClean="0"/>
              <a:t> for middle school learning</a:t>
            </a:r>
            <a:br>
              <a:rPr lang="en-US" b="1" dirty="0" smtClean="0"/>
            </a:br>
            <a:r>
              <a:rPr lang="en-US" sz="2700" dirty="0"/>
              <a:t>As Todd Whittaker says in </a:t>
            </a:r>
            <a:r>
              <a:rPr lang="en-US" sz="2700" i="1" dirty="0"/>
              <a:t>What Great Teachers Do Differently</a:t>
            </a:r>
            <a:r>
              <a:rPr lang="en-US" sz="2700" dirty="0"/>
              <a:t>, “Every teacher has an impact. Great teachers make a difference.”</a:t>
            </a:r>
            <a:endParaRPr lang="en-US" sz="2700" b="1" dirty="0"/>
          </a:p>
        </p:txBody>
      </p:sp>
      <p:sp>
        <p:nvSpPr>
          <p:cNvPr id="3" name="Content Placeholder 2"/>
          <p:cNvSpPr>
            <a:spLocks noGrp="1"/>
          </p:cNvSpPr>
          <p:nvPr>
            <p:ph idx="1"/>
          </p:nvPr>
        </p:nvSpPr>
        <p:spPr>
          <a:xfrm>
            <a:off x="677334" y="2806975"/>
            <a:ext cx="8596668" cy="3880773"/>
          </a:xfrm>
        </p:spPr>
        <p:txBody>
          <a:bodyPr>
            <a:normAutofit fontScale="92500" lnSpcReduction="20000"/>
          </a:bodyPr>
          <a:lstStyle/>
          <a:p>
            <a:r>
              <a:rPr lang="en-US" sz="4000" dirty="0" smtClean="0"/>
              <a:t>Set the tone early with expectations and respect</a:t>
            </a:r>
          </a:p>
          <a:p>
            <a:r>
              <a:rPr lang="en-US" sz="4000" dirty="0" smtClean="0"/>
              <a:t>Model, model, model </a:t>
            </a:r>
          </a:p>
          <a:p>
            <a:r>
              <a:rPr lang="en-US" sz="4000" dirty="0" smtClean="0"/>
              <a:t>Get to know your students</a:t>
            </a:r>
          </a:p>
          <a:p>
            <a:r>
              <a:rPr lang="en-US" sz="4000" dirty="0" smtClean="0"/>
              <a:t>Listen to your students</a:t>
            </a:r>
          </a:p>
          <a:p>
            <a:r>
              <a:rPr lang="en-US" sz="4000" dirty="0" smtClean="0"/>
              <a:t>Model, model, model (again and always </a:t>
            </a:r>
            <a:r>
              <a:rPr lang="en-US" sz="4000" dirty="0" smtClean="0">
                <a:sym typeface="Wingdings" panose="05000000000000000000" pitchFamily="2" charset="2"/>
              </a:rPr>
              <a:t>)</a:t>
            </a:r>
            <a:endParaRPr lang="en-US" sz="4000" dirty="0" smtClean="0"/>
          </a:p>
          <a:p>
            <a:endParaRPr lang="en-US" dirty="0"/>
          </a:p>
        </p:txBody>
      </p:sp>
    </p:spTree>
    <p:extLst>
      <p:ext uri="{BB962C8B-B14F-4D97-AF65-F5344CB8AC3E}">
        <p14:creationId xmlns:p14="http://schemas.microsoft.com/office/powerpoint/2010/main" xmlns="" val="979617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34" y="176925"/>
            <a:ext cx="8596668" cy="1320800"/>
          </a:xfrm>
        </p:spPr>
        <p:txBody>
          <a:bodyPr/>
          <a:lstStyle/>
          <a:p>
            <a:r>
              <a:rPr lang="en-US" dirty="0" smtClean="0"/>
              <a:t>Ideas for </a:t>
            </a:r>
            <a:r>
              <a:rPr lang="en-US" u="sng" dirty="0" smtClean="0"/>
              <a:t>setting the stage</a:t>
            </a:r>
            <a:r>
              <a:rPr lang="en-US" dirty="0" smtClean="0"/>
              <a:t> for learning…</a:t>
            </a:r>
            <a:endParaRPr lang="en-US" dirty="0"/>
          </a:p>
        </p:txBody>
      </p:sp>
      <p:sp>
        <p:nvSpPr>
          <p:cNvPr id="3" name="Content Placeholder 2"/>
          <p:cNvSpPr>
            <a:spLocks noGrp="1"/>
          </p:cNvSpPr>
          <p:nvPr>
            <p:ph idx="1"/>
          </p:nvPr>
        </p:nvSpPr>
        <p:spPr>
          <a:xfrm>
            <a:off x="693099" y="979215"/>
            <a:ext cx="8596668" cy="5878785"/>
          </a:xfrm>
        </p:spPr>
        <p:txBody>
          <a:bodyPr>
            <a:normAutofit/>
          </a:bodyPr>
          <a:lstStyle/>
          <a:p>
            <a:r>
              <a:rPr lang="en-US" sz="2400" dirty="0" smtClean="0"/>
              <a:t>1. Set up your classroom to be user friendly for your students. (students know where everything is located, from pencil sharpeners to scissors to band aids!)</a:t>
            </a:r>
          </a:p>
          <a:p>
            <a:r>
              <a:rPr lang="en-US" sz="2400" dirty="0" smtClean="0"/>
              <a:t>2. Take the time at the beginning of the year to get to know your students. (see example pages 8-12)    I am a firm believer that to teach a student well, you must know them well. </a:t>
            </a:r>
          </a:p>
          <a:p>
            <a:r>
              <a:rPr lang="en-US" sz="2400" dirty="0" smtClean="0"/>
              <a:t>3. Take the time at the beginning of the year to model expectations. (see attached matrix and expectation sheet pages 13-16)  Run a tight ship when giving instructions. </a:t>
            </a:r>
          </a:p>
          <a:p>
            <a:r>
              <a:rPr lang="en-US" sz="2400" dirty="0" smtClean="0"/>
              <a:t>4. Set up methods of getting students to talk with others, form groups, and create conversation. (see example page 17) </a:t>
            </a:r>
          </a:p>
          <a:p>
            <a:endParaRPr lang="en-US" dirty="0"/>
          </a:p>
        </p:txBody>
      </p:sp>
    </p:spTree>
    <p:extLst>
      <p:ext uri="{BB962C8B-B14F-4D97-AF65-F5344CB8AC3E}">
        <p14:creationId xmlns:p14="http://schemas.microsoft.com/office/powerpoint/2010/main" xmlns="" val="1736510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87" y="144650"/>
            <a:ext cx="8596668" cy="1320800"/>
          </a:xfrm>
        </p:spPr>
        <p:txBody>
          <a:bodyPr/>
          <a:lstStyle/>
          <a:p>
            <a:r>
              <a:rPr lang="en-US" dirty="0" smtClean="0"/>
              <a:t>Using a Matrix to Model Expected Behaviors (schoolwide)</a:t>
            </a:r>
            <a:endParaRPr lang="en-US" dirty="0"/>
          </a:p>
        </p:txBody>
      </p:sp>
      <p:sp>
        <p:nvSpPr>
          <p:cNvPr id="4" name="Rectangle 3"/>
          <p:cNvSpPr/>
          <p:nvPr/>
        </p:nvSpPr>
        <p:spPr>
          <a:xfrm>
            <a:off x="5969202" y="3244334"/>
            <a:ext cx="253596" cy="369332"/>
          </a:xfrm>
          <a:prstGeom prst="rect">
            <a:avLst/>
          </a:prstGeom>
        </p:spPr>
        <p:txBody>
          <a:bodyPr wrap="none">
            <a:spAutoFit/>
          </a:bodyPr>
          <a:lstStyle/>
          <a:p>
            <a:r>
              <a:rPr lang="en-US" dirty="0"/>
              <a:t> </a:t>
            </a:r>
          </a:p>
        </p:txBody>
      </p:sp>
      <p:sp>
        <p:nvSpPr>
          <p:cNvPr id="8" name="Rectangle 7"/>
          <p:cNvSpPr/>
          <p:nvPr/>
        </p:nvSpPr>
        <p:spPr>
          <a:xfrm>
            <a:off x="5969202" y="3244334"/>
            <a:ext cx="253596" cy="369332"/>
          </a:xfrm>
          <a:prstGeom prst="rect">
            <a:avLst/>
          </a:prstGeom>
        </p:spPr>
        <p:txBody>
          <a:bodyPr wrap="none">
            <a:spAutoFit/>
          </a:bodyPr>
          <a:lstStyle/>
          <a:p>
            <a:r>
              <a:rPr lang="en-US" dirty="0"/>
              <a:t> </a:t>
            </a:r>
          </a:p>
        </p:txBody>
      </p:sp>
      <p:sp>
        <p:nvSpPr>
          <p:cNvPr id="9" name="Rectangle 8"/>
          <p:cNvSpPr/>
          <p:nvPr/>
        </p:nvSpPr>
        <p:spPr>
          <a:xfrm>
            <a:off x="5969202" y="3244334"/>
            <a:ext cx="253596" cy="369332"/>
          </a:xfrm>
          <a:prstGeom prst="rect">
            <a:avLst/>
          </a:prstGeom>
        </p:spPr>
        <p:txBody>
          <a:bodyPr wrap="none">
            <a:spAutoFit/>
          </a:bodyPr>
          <a:lstStyle/>
          <a:p>
            <a:r>
              <a:rPr lang="en-US" dirty="0"/>
              <a:t> </a:t>
            </a:r>
          </a:p>
        </p:txBody>
      </p:sp>
      <p:pic>
        <p:nvPicPr>
          <p:cNvPr id="10" name="Picture 9"/>
          <p:cNvPicPr>
            <a:picLocks noChangeAspect="1"/>
          </p:cNvPicPr>
          <p:nvPr/>
        </p:nvPicPr>
        <p:blipFill>
          <a:blip r:embed="rId2" cstate="print"/>
          <a:stretch>
            <a:fillRect/>
          </a:stretch>
        </p:blipFill>
        <p:spPr>
          <a:xfrm>
            <a:off x="470181" y="1735649"/>
            <a:ext cx="10673100" cy="4844010"/>
          </a:xfrm>
          <a:prstGeom prst="rect">
            <a:avLst/>
          </a:prstGeom>
        </p:spPr>
      </p:pic>
    </p:spTree>
    <p:extLst>
      <p:ext uri="{BB962C8B-B14F-4D97-AF65-F5344CB8AC3E}">
        <p14:creationId xmlns:p14="http://schemas.microsoft.com/office/powerpoint/2010/main" xmlns="" val="1003263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92" y="129152"/>
            <a:ext cx="8596668" cy="1320800"/>
          </a:xfrm>
        </p:spPr>
        <p:txBody>
          <a:bodyPr/>
          <a:lstStyle/>
          <a:p>
            <a:r>
              <a:rPr lang="en-US" dirty="0" smtClean="0"/>
              <a:t>Using A Matrix to Model Expected Behaviors (specific to classroom)</a:t>
            </a:r>
            <a:endParaRPr lang="en-US" dirty="0"/>
          </a:p>
        </p:txBody>
      </p:sp>
      <p:pic>
        <p:nvPicPr>
          <p:cNvPr id="4" name="Picture 3"/>
          <p:cNvPicPr>
            <a:picLocks noChangeAspect="1"/>
          </p:cNvPicPr>
          <p:nvPr/>
        </p:nvPicPr>
        <p:blipFill>
          <a:blip r:embed="rId2" cstate="print"/>
          <a:stretch>
            <a:fillRect/>
          </a:stretch>
        </p:blipFill>
        <p:spPr>
          <a:xfrm>
            <a:off x="525973" y="1296125"/>
            <a:ext cx="10198854" cy="5381625"/>
          </a:xfrm>
          <a:prstGeom prst="rect">
            <a:avLst/>
          </a:prstGeom>
        </p:spPr>
      </p:pic>
    </p:spTree>
    <p:extLst>
      <p:ext uri="{BB962C8B-B14F-4D97-AF65-F5344CB8AC3E}">
        <p14:creationId xmlns:p14="http://schemas.microsoft.com/office/powerpoint/2010/main" xmlns="" val="2667729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50" y="134648"/>
            <a:ext cx="8596668" cy="1624010"/>
          </a:xfrm>
        </p:spPr>
        <p:txBody>
          <a:bodyPr>
            <a:normAutofit fontScale="90000"/>
          </a:bodyPr>
          <a:lstStyle/>
          <a:p>
            <a:r>
              <a:rPr lang="en-US" dirty="0" smtClean="0"/>
              <a:t>Set the tone early with expectations and respect. Trust and respect cannot be taught…they must be learned.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695366" y="2812787"/>
            <a:ext cx="4071919" cy="2290454"/>
          </a:xfr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5400000">
            <a:off x="-153223" y="2940591"/>
            <a:ext cx="4330411" cy="266929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5400000">
            <a:off x="4935632" y="2763229"/>
            <a:ext cx="4927598" cy="2771774"/>
          </a:xfrm>
          <a:prstGeom prst="rect">
            <a:avLst/>
          </a:prstGeom>
        </p:spPr>
      </p:pic>
    </p:spTree>
    <p:extLst>
      <p:ext uri="{BB962C8B-B14F-4D97-AF65-F5344CB8AC3E}">
        <p14:creationId xmlns:p14="http://schemas.microsoft.com/office/powerpoint/2010/main" xmlns="" val="1042793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1969</TotalTime>
  <Words>2552</Words>
  <Application>Microsoft Office PowerPoint</Application>
  <PresentationFormat>Custom</PresentationFormat>
  <Paragraphs>221</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Facet</vt:lpstr>
      <vt:lpstr>Engaged Learning and Beyond</vt:lpstr>
      <vt:lpstr>A bit about me, a bit about you</vt:lpstr>
      <vt:lpstr>Our Students- Who Are They?</vt:lpstr>
      <vt:lpstr>Why Middle School Rocks!</vt:lpstr>
      <vt:lpstr>Experience based methods for setting the stage for middle school learning As Todd Whittaker says in What Great Teachers Do Differently, “Every teacher has an impact. Great teachers make a difference.”</vt:lpstr>
      <vt:lpstr>Ideas for setting the stage for learning…</vt:lpstr>
      <vt:lpstr>Using a Matrix to Model Expected Behaviors (schoolwide)</vt:lpstr>
      <vt:lpstr>Using A Matrix to Model Expected Behaviors (specific to classroom)</vt:lpstr>
      <vt:lpstr>Set the tone early with expectations and respect. Trust and respect cannot be taught…they must be learned. </vt:lpstr>
      <vt:lpstr>Our students basic needs for learning:</vt:lpstr>
      <vt:lpstr>Activity Time:  (see page 18)</vt:lpstr>
      <vt:lpstr>                                              Teambuilding Challenge   The object:  Get the marble in the container following these rules.    1. You may not purposefully touch the marble with your hand except the first person who puts the marble on their trough.   2. You may not overlap another person’s trough.   3.  You may not touch anyone’s trough but your own.   4. You may not block the end of your trough.   5.  Marble may not go backwards.   6. Marble must go on everyone’s trough.   7. The end container must remain on the floor.   8. You will be timed to see how long it takes.  If you complete it once, trade troughs and positions and try again for a better time. </vt:lpstr>
      <vt:lpstr>Conversation Partner Activity</vt:lpstr>
      <vt:lpstr>Conversation Partner Activity:</vt:lpstr>
      <vt:lpstr>Conversation Partner Activity</vt:lpstr>
      <vt:lpstr>Common Answers to those questions:</vt:lpstr>
      <vt:lpstr>Motivation:</vt:lpstr>
      <vt:lpstr>Why are kids unmotivated?</vt:lpstr>
      <vt:lpstr>Why are kids unmotivated?  </vt:lpstr>
      <vt:lpstr>How does motivation help engagement in classroom activities?</vt:lpstr>
      <vt:lpstr>Compliant or Engaged?</vt:lpstr>
      <vt:lpstr>Deep Engagement: Students take full ownership of learning activities, displaying high levels of energy, a willingness to ask questions, pursue answers, consider alternatives, and take risks in pursuit of quality.    Engagement: Students begin taking ownership of learning activities. Their involvement shows concentration and effort to understand and complete the task. They do not simply follow directions but actively work to improve the quality of their performance.   Active Compliance: Students participate in learning activities and stay on task without teacher intervention. However, their work has a routine or rote quality and significant thought or commitment to quality is not evident.   Passive Compliance: Students follow directions in a rote or routine manner. Attention may be mildly distracted and they may need some added teacher attention or direction to remain on task.   Periodic Compliance: Students’ attention and participation fluctuates. They appear 4  distractible and stall out easily when questions emerge. May require significant teacher attention and direction.   Resistance: Students appear blocked, unable or unwilling to participate in learning activities. Classroom management procedures or redesign of learning activities may be required. </vt:lpstr>
      <vt:lpstr>The big 3 C’s- our commitment to our students:</vt:lpstr>
      <vt:lpstr>It’s easy to blame students.   They don’t care.   They’re distracted with their phones and computers.   They’re taking this class as an elective.   They don’t think this course or the information is important.   “Kids these days”, right?</vt:lpstr>
      <vt:lpstr>Anchor Activities  (pages 19-21)</vt:lpstr>
      <vt:lpstr>Peer Evaluations/Homework Discussion (page 22)</vt:lpstr>
      <vt:lpstr>Learning Menus- Curriculum Playlist  (pages 23-25)</vt:lpstr>
      <vt:lpstr>Bellwork</vt:lpstr>
      <vt:lpstr>Exit Slips  (pages 26-27)</vt:lpstr>
      <vt:lpstr>Fun Fact(s) Friday</vt:lpstr>
      <vt:lpstr>Popsicle Stick Partners – also called fairness cups.</vt:lpstr>
      <vt:lpstr>Group Generator       </vt:lpstr>
      <vt:lpstr>Stick It</vt:lpstr>
      <vt:lpstr>Student Questioning</vt:lpstr>
      <vt:lpstr>Fact or Fiction Questioning</vt:lpstr>
      <vt:lpstr>Kahoot           Kahoot Web</vt:lpstr>
      <vt:lpstr>Quia       Quia Web</vt:lpstr>
      <vt:lpstr>Read Aloud (READ ALOUD OFTEN)</vt:lpstr>
      <vt:lpstr>Station Learning</vt:lpstr>
      <vt:lpstr>Now what?  </vt:lpstr>
      <vt:lpstr>Your Key to Engagement:  Mix It UP!</vt:lpstr>
      <vt:lpstr>To Conclude:</vt:lpstr>
    </vt:vector>
  </TitlesOfParts>
  <Company>WCSD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Engaged Learning and Beyond</dc:title>
  <dc:creator>Miller, Terri</dc:creator>
  <cp:lastModifiedBy>Nicole Wallander</cp:lastModifiedBy>
  <cp:revision>102</cp:revision>
  <cp:lastPrinted>2016-04-12T18:42:02Z</cp:lastPrinted>
  <dcterms:created xsi:type="dcterms:W3CDTF">2016-01-25T14:47:16Z</dcterms:created>
  <dcterms:modified xsi:type="dcterms:W3CDTF">2016-04-26T03:38:50Z</dcterms:modified>
</cp:coreProperties>
</file>