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25"/>
  </p:notesMasterIdLst>
  <p:handoutMasterIdLst>
    <p:handoutMasterId r:id="rId26"/>
  </p:handoutMasterIdLst>
  <p:sldIdLst>
    <p:sldId id="256" r:id="rId2"/>
    <p:sldId id="273" r:id="rId3"/>
    <p:sldId id="257" r:id="rId4"/>
    <p:sldId id="283" r:id="rId5"/>
    <p:sldId id="295" r:id="rId6"/>
    <p:sldId id="272" r:id="rId7"/>
    <p:sldId id="292" r:id="rId8"/>
    <p:sldId id="284" r:id="rId9"/>
    <p:sldId id="274" r:id="rId10"/>
    <p:sldId id="275" r:id="rId11"/>
    <p:sldId id="276" r:id="rId12"/>
    <p:sldId id="277" r:id="rId13"/>
    <p:sldId id="264" r:id="rId14"/>
    <p:sldId id="265" r:id="rId15"/>
    <p:sldId id="270" r:id="rId16"/>
    <p:sldId id="271" r:id="rId17"/>
    <p:sldId id="269" r:id="rId18"/>
    <p:sldId id="290" r:id="rId19"/>
    <p:sldId id="294" r:id="rId20"/>
    <p:sldId id="263" r:id="rId21"/>
    <p:sldId id="266" r:id="rId22"/>
    <p:sldId id="282" r:id="rId23"/>
    <p:sldId id="26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99" autoAdjust="0"/>
    <p:restoredTop sz="84823" autoAdjust="0"/>
  </p:normalViewPr>
  <p:slideViewPr>
    <p:cSldViewPr>
      <p:cViewPr varScale="1">
        <p:scale>
          <a:sx n="78" d="100"/>
          <a:sy n="78" d="100"/>
        </p:scale>
        <p:origin x="-13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76A77F-1563-48DD-9906-79AA8C6E8D41}" type="doc">
      <dgm:prSet loTypeId="urn:microsoft.com/office/officeart/2005/8/layout/venn2" loCatId="relationship" qsTypeId="urn:microsoft.com/office/officeart/2005/8/quickstyle/simple3" qsCatId="simple" csTypeId="urn:microsoft.com/office/officeart/2005/8/colors/accent2_3" csCatId="accent2" phldr="1"/>
      <dgm:spPr/>
      <dgm:t>
        <a:bodyPr/>
        <a:lstStyle/>
        <a:p>
          <a:endParaRPr lang="en-US"/>
        </a:p>
      </dgm:t>
    </dgm:pt>
    <dgm:pt modelId="{90F397A3-2A30-4CCE-9ABA-BB6A23246326}">
      <dgm:prSet phldrT="[Text]"/>
      <dgm:spPr/>
      <dgm:t>
        <a:bodyPr/>
        <a:lstStyle/>
        <a:p>
          <a:r>
            <a:rPr lang="en-US" b="1" u="none" smtClean="0"/>
            <a:t>Trivial Pieces of Information</a:t>
          </a:r>
          <a:endParaRPr lang="en-US" b="1" u="none" dirty="0"/>
        </a:p>
      </dgm:t>
    </dgm:pt>
    <dgm:pt modelId="{A05F6C0C-6379-4D39-849A-CA903AF04F7C}" type="parTrans" cxnId="{C8363F92-9D80-45D3-A36D-DAF696F7A05A}">
      <dgm:prSet/>
      <dgm:spPr/>
      <dgm:t>
        <a:bodyPr/>
        <a:lstStyle/>
        <a:p>
          <a:endParaRPr lang="en-US"/>
        </a:p>
      </dgm:t>
    </dgm:pt>
    <dgm:pt modelId="{78DBEF62-D8B2-46CA-BDA6-202644E3C04D}" type="sibTrans" cxnId="{C8363F92-9D80-45D3-A36D-DAF696F7A05A}">
      <dgm:prSet/>
      <dgm:spPr/>
      <dgm:t>
        <a:bodyPr/>
        <a:lstStyle/>
        <a:p>
          <a:endParaRPr lang="en-US"/>
        </a:p>
      </dgm:t>
    </dgm:pt>
    <dgm:pt modelId="{59AA799A-0898-45A9-A844-046C22832148}">
      <dgm:prSet phldrT="[Text]"/>
      <dgm:spPr/>
      <dgm:t>
        <a:bodyPr/>
        <a:lstStyle/>
        <a:p>
          <a:r>
            <a:rPr lang="en-US" b="1" smtClean="0"/>
            <a:t>Worth Being Familiar With</a:t>
          </a:r>
          <a:endParaRPr lang="en-US" b="1" dirty="0"/>
        </a:p>
      </dgm:t>
    </dgm:pt>
    <dgm:pt modelId="{A0BF7C11-7535-4016-8268-3EE7E822B17A}" type="parTrans" cxnId="{2FAD3A07-1BCF-4C6C-95AA-AE5A4EEB778E}">
      <dgm:prSet/>
      <dgm:spPr/>
      <dgm:t>
        <a:bodyPr/>
        <a:lstStyle/>
        <a:p>
          <a:endParaRPr lang="en-US"/>
        </a:p>
      </dgm:t>
    </dgm:pt>
    <dgm:pt modelId="{7FF62DB9-95B7-4854-A14D-5C0A3C0C9C17}" type="sibTrans" cxnId="{2FAD3A07-1BCF-4C6C-95AA-AE5A4EEB778E}">
      <dgm:prSet/>
      <dgm:spPr/>
      <dgm:t>
        <a:bodyPr/>
        <a:lstStyle/>
        <a:p>
          <a:endParaRPr lang="en-US"/>
        </a:p>
      </dgm:t>
    </dgm:pt>
    <dgm:pt modelId="{69FD91F8-2C88-45BC-8B91-3CEE62DE3627}">
      <dgm:prSet phldrT="[Text]"/>
      <dgm:spPr/>
      <dgm:t>
        <a:bodyPr/>
        <a:lstStyle/>
        <a:p>
          <a:r>
            <a:rPr lang="en-US" b="1" smtClean="0"/>
            <a:t>Important to Know and Do</a:t>
          </a:r>
          <a:endParaRPr lang="en-US" b="1" dirty="0"/>
        </a:p>
      </dgm:t>
    </dgm:pt>
    <dgm:pt modelId="{F93272A7-48D4-45B4-BE79-0EF313AA1463}" type="parTrans" cxnId="{0CF6F377-7781-442A-A562-8D4D6DA1CEB5}">
      <dgm:prSet/>
      <dgm:spPr/>
      <dgm:t>
        <a:bodyPr/>
        <a:lstStyle/>
        <a:p>
          <a:endParaRPr lang="en-US"/>
        </a:p>
      </dgm:t>
    </dgm:pt>
    <dgm:pt modelId="{D035E3CD-7283-431A-972D-3B2DA37A7462}" type="sibTrans" cxnId="{0CF6F377-7781-442A-A562-8D4D6DA1CEB5}">
      <dgm:prSet/>
      <dgm:spPr/>
      <dgm:t>
        <a:bodyPr/>
        <a:lstStyle/>
        <a:p>
          <a:endParaRPr lang="en-US"/>
        </a:p>
      </dgm:t>
    </dgm:pt>
    <dgm:pt modelId="{A0E6BE21-C8CB-4F94-8359-AF66350DEDD7}">
      <dgm:prSet phldrT="[Text]"/>
      <dgm:spPr/>
      <dgm:t>
        <a:bodyPr/>
        <a:lstStyle/>
        <a:p>
          <a:r>
            <a:rPr lang="en-US" b="1" smtClean="0"/>
            <a:t>Enduring Understandings</a:t>
          </a:r>
          <a:endParaRPr lang="en-US" b="1" dirty="0"/>
        </a:p>
      </dgm:t>
    </dgm:pt>
    <dgm:pt modelId="{F1DA4ACD-4E4E-440E-8C8A-9FC3B6CCEACA}" type="parTrans" cxnId="{3120B389-E2FE-4B2D-96FD-B637E3C234B6}">
      <dgm:prSet/>
      <dgm:spPr/>
      <dgm:t>
        <a:bodyPr/>
        <a:lstStyle/>
        <a:p>
          <a:endParaRPr lang="en-US"/>
        </a:p>
      </dgm:t>
    </dgm:pt>
    <dgm:pt modelId="{27A40E7B-E637-4B60-ADC5-D367B5EE1BB8}" type="sibTrans" cxnId="{3120B389-E2FE-4B2D-96FD-B637E3C234B6}">
      <dgm:prSet/>
      <dgm:spPr/>
      <dgm:t>
        <a:bodyPr/>
        <a:lstStyle/>
        <a:p>
          <a:endParaRPr lang="en-US"/>
        </a:p>
      </dgm:t>
    </dgm:pt>
    <dgm:pt modelId="{75D68888-35AF-4D11-A985-C853E8C1E188}" type="pres">
      <dgm:prSet presAssocID="{6876A77F-1563-48DD-9906-79AA8C6E8D41}" presName="Name0" presStyleCnt="0">
        <dgm:presLayoutVars>
          <dgm:chMax val="7"/>
          <dgm:resizeHandles val="exact"/>
        </dgm:presLayoutVars>
      </dgm:prSet>
      <dgm:spPr/>
      <dgm:t>
        <a:bodyPr/>
        <a:lstStyle/>
        <a:p>
          <a:endParaRPr lang="en-US"/>
        </a:p>
      </dgm:t>
    </dgm:pt>
    <dgm:pt modelId="{4E705FF6-0995-4E26-97B7-7B14EA6B78C4}" type="pres">
      <dgm:prSet presAssocID="{6876A77F-1563-48DD-9906-79AA8C6E8D41}" presName="comp1" presStyleCnt="0"/>
      <dgm:spPr/>
      <dgm:t>
        <a:bodyPr/>
        <a:lstStyle/>
        <a:p>
          <a:endParaRPr lang="en-US"/>
        </a:p>
      </dgm:t>
    </dgm:pt>
    <dgm:pt modelId="{A328870C-8546-44C8-9382-33F609736332}" type="pres">
      <dgm:prSet presAssocID="{6876A77F-1563-48DD-9906-79AA8C6E8D41}" presName="circle1" presStyleLbl="node1" presStyleIdx="0" presStyleCnt="4"/>
      <dgm:spPr/>
      <dgm:t>
        <a:bodyPr/>
        <a:lstStyle/>
        <a:p>
          <a:endParaRPr lang="en-US"/>
        </a:p>
      </dgm:t>
    </dgm:pt>
    <dgm:pt modelId="{CF631DA3-3258-4D4B-A328-6C7DB5792073}" type="pres">
      <dgm:prSet presAssocID="{6876A77F-1563-48DD-9906-79AA8C6E8D41}" presName="c1text" presStyleLbl="node1" presStyleIdx="0" presStyleCnt="4">
        <dgm:presLayoutVars>
          <dgm:bulletEnabled val="1"/>
        </dgm:presLayoutVars>
      </dgm:prSet>
      <dgm:spPr/>
      <dgm:t>
        <a:bodyPr/>
        <a:lstStyle/>
        <a:p>
          <a:endParaRPr lang="en-US"/>
        </a:p>
      </dgm:t>
    </dgm:pt>
    <dgm:pt modelId="{C51FC1B3-366F-459E-B37A-8476C011A062}" type="pres">
      <dgm:prSet presAssocID="{6876A77F-1563-48DD-9906-79AA8C6E8D41}" presName="comp2" presStyleCnt="0"/>
      <dgm:spPr/>
      <dgm:t>
        <a:bodyPr/>
        <a:lstStyle/>
        <a:p>
          <a:endParaRPr lang="en-US"/>
        </a:p>
      </dgm:t>
    </dgm:pt>
    <dgm:pt modelId="{4ECC866B-4BE4-4A45-A0FE-BAD57BAF2DDD}" type="pres">
      <dgm:prSet presAssocID="{6876A77F-1563-48DD-9906-79AA8C6E8D41}" presName="circle2" presStyleLbl="node1" presStyleIdx="1" presStyleCnt="4" custLinFactNeighborX="-2190" custLinFactNeighborY="-1027"/>
      <dgm:spPr/>
      <dgm:t>
        <a:bodyPr/>
        <a:lstStyle/>
        <a:p>
          <a:endParaRPr lang="en-US"/>
        </a:p>
      </dgm:t>
    </dgm:pt>
    <dgm:pt modelId="{8BDA5250-6338-4E08-A3A1-841A8A85ADC4}" type="pres">
      <dgm:prSet presAssocID="{6876A77F-1563-48DD-9906-79AA8C6E8D41}" presName="c2text" presStyleLbl="node1" presStyleIdx="1" presStyleCnt="4">
        <dgm:presLayoutVars>
          <dgm:bulletEnabled val="1"/>
        </dgm:presLayoutVars>
      </dgm:prSet>
      <dgm:spPr/>
      <dgm:t>
        <a:bodyPr/>
        <a:lstStyle/>
        <a:p>
          <a:endParaRPr lang="en-US"/>
        </a:p>
      </dgm:t>
    </dgm:pt>
    <dgm:pt modelId="{18F4F82F-8D59-4B84-84A6-537A45E452B9}" type="pres">
      <dgm:prSet presAssocID="{6876A77F-1563-48DD-9906-79AA8C6E8D41}" presName="comp3" presStyleCnt="0"/>
      <dgm:spPr/>
      <dgm:t>
        <a:bodyPr/>
        <a:lstStyle/>
        <a:p>
          <a:endParaRPr lang="en-US"/>
        </a:p>
      </dgm:t>
    </dgm:pt>
    <dgm:pt modelId="{DDC0106D-180E-4A70-92F3-BBDE4EF67A05}" type="pres">
      <dgm:prSet presAssocID="{6876A77F-1563-48DD-9906-79AA8C6E8D41}" presName="circle3" presStyleLbl="node1" presStyleIdx="2" presStyleCnt="4"/>
      <dgm:spPr/>
      <dgm:t>
        <a:bodyPr/>
        <a:lstStyle/>
        <a:p>
          <a:endParaRPr lang="en-US"/>
        </a:p>
      </dgm:t>
    </dgm:pt>
    <dgm:pt modelId="{4858D46A-CC12-4289-8250-3671DF498CDA}" type="pres">
      <dgm:prSet presAssocID="{6876A77F-1563-48DD-9906-79AA8C6E8D41}" presName="c3text" presStyleLbl="node1" presStyleIdx="2" presStyleCnt="4">
        <dgm:presLayoutVars>
          <dgm:bulletEnabled val="1"/>
        </dgm:presLayoutVars>
      </dgm:prSet>
      <dgm:spPr/>
      <dgm:t>
        <a:bodyPr/>
        <a:lstStyle/>
        <a:p>
          <a:endParaRPr lang="en-US"/>
        </a:p>
      </dgm:t>
    </dgm:pt>
    <dgm:pt modelId="{32BE4053-5176-4CB9-8D99-2AC2F6984237}" type="pres">
      <dgm:prSet presAssocID="{6876A77F-1563-48DD-9906-79AA8C6E8D41}" presName="comp4" presStyleCnt="0"/>
      <dgm:spPr/>
      <dgm:t>
        <a:bodyPr/>
        <a:lstStyle/>
        <a:p>
          <a:endParaRPr lang="en-US"/>
        </a:p>
      </dgm:t>
    </dgm:pt>
    <dgm:pt modelId="{F925AED4-6307-458A-8E09-C474CB163C6E}" type="pres">
      <dgm:prSet presAssocID="{6876A77F-1563-48DD-9906-79AA8C6E8D41}" presName="circle4" presStyleLbl="node1" presStyleIdx="3" presStyleCnt="4"/>
      <dgm:spPr/>
      <dgm:t>
        <a:bodyPr/>
        <a:lstStyle/>
        <a:p>
          <a:endParaRPr lang="en-US"/>
        </a:p>
      </dgm:t>
    </dgm:pt>
    <dgm:pt modelId="{E1482C51-7478-48D9-86AD-159C92ED9040}" type="pres">
      <dgm:prSet presAssocID="{6876A77F-1563-48DD-9906-79AA8C6E8D41}" presName="c4text" presStyleLbl="node1" presStyleIdx="3" presStyleCnt="4">
        <dgm:presLayoutVars>
          <dgm:bulletEnabled val="1"/>
        </dgm:presLayoutVars>
      </dgm:prSet>
      <dgm:spPr/>
      <dgm:t>
        <a:bodyPr/>
        <a:lstStyle/>
        <a:p>
          <a:endParaRPr lang="en-US"/>
        </a:p>
      </dgm:t>
    </dgm:pt>
  </dgm:ptLst>
  <dgm:cxnLst>
    <dgm:cxn modelId="{EEE90CCA-4EE2-4140-A7AF-21C504C23A63}" type="presOf" srcId="{69FD91F8-2C88-45BC-8B91-3CEE62DE3627}" destId="{4858D46A-CC12-4289-8250-3671DF498CDA}" srcOrd="1" destOrd="0" presId="urn:microsoft.com/office/officeart/2005/8/layout/venn2"/>
    <dgm:cxn modelId="{5C0E6CC0-24D6-4F7B-8FB3-261D71017D9F}" type="presOf" srcId="{69FD91F8-2C88-45BC-8B91-3CEE62DE3627}" destId="{DDC0106D-180E-4A70-92F3-BBDE4EF67A05}" srcOrd="0" destOrd="0" presId="urn:microsoft.com/office/officeart/2005/8/layout/venn2"/>
    <dgm:cxn modelId="{3120B389-E2FE-4B2D-96FD-B637E3C234B6}" srcId="{6876A77F-1563-48DD-9906-79AA8C6E8D41}" destId="{A0E6BE21-C8CB-4F94-8359-AF66350DEDD7}" srcOrd="3" destOrd="0" parTransId="{F1DA4ACD-4E4E-440E-8C8A-9FC3B6CCEACA}" sibTransId="{27A40E7B-E637-4B60-ADC5-D367B5EE1BB8}"/>
    <dgm:cxn modelId="{BB56946A-E063-452E-A299-A1F6C3AD7CEC}" type="presOf" srcId="{90F397A3-2A30-4CCE-9ABA-BB6A23246326}" destId="{A328870C-8546-44C8-9382-33F609736332}" srcOrd="0" destOrd="0" presId="urn:microsoft.com/office/officeart/2005/8/layout/venn2"/>
    <dgm:cxn modelId="{2FAD3A07-1BCF-4C6C-95AA-AE5A4EEB778E}" srcId="{6876A77F-1563-48DD-9906-79AA8C6E8D41}" destId="{59AA799A-0898-45A9-A844-046C22832148}" srcOrd="1" destOrd="0" parTransId="{A0BF7C11-7535-4016-8268-3EE7E822B17A}" sibTransId="{7FF62DB9-95B7-4854-A14D-5C0A3C0C9C17}"/>
    <dgm:cxn modelId="{E2234629-94B4-43B1-8C39-D5DD33BBDAD5}" type="presOf" srcId="{59AA799A-0898-45A9-A844-046C22832148}" destId="{8BDA5250-6338-4E08-A3A1-841A8A85ADC4}" srcOrd="1" destOrd="0" presId="urn:microsoft.com/office/officeart/2005/8/layout/venn2"/>
    <dgm:cxn modelId="{C8363F92-9D80-45D3-A36D-DAF696F7A05A}" srcId="{6876A77F-1563-48DD-9906-79AA8C6E8D41}" destId="{90F397A3-2A30-4CCE-9ABA-BB6A23246326}" srcOrd="0" destOrd="0" parTransId="{A05F6C0C-6379-4D39-849A-CA903AF04F7C}" sibTransId="{78DBEF62-D8B2-46CA-BDA6-202644E3C04D}"/>
    <dgm:cxn modelId="{8B2BC72A-95CA-4C49-9FCE-76AA7BC2661D}" type="presOf" srcId="{6876A77F-1563-48DD-9906-79AA8C6E8D41}" destId="{75D68888-35AF-4D11-A985-C853E8C1E188}" srcOrd="0" destOrd="0" presId="urn:microsoft.com/office/officeart/2005/8/layout/venn2"/>
    <dgm:cxn modelId="{EFF7A615-7642-4E34-8754-2736E7FAD31A}" type="presOf" srcId="{90F397A3-2A30-4CCE-9ABA-BB6A23246326}" destId="{CF631DA3-3258-4D4B-A328-6C7DB5792073}" srcOrd="1" destOrd="0" presId="urn:microsoft.com/office/officeart/2005/8/layout/venn2"/>
    <dgm:cxn modelId="{12DB573A-DD17-42F4-8121-B3B3C37F2528}" type="presOf" srcId="{A0E6BE21-C8CB-4F94-8359-AF66350DEDD7}" destId="{F925AED4-6307-458A-8E09-C474CB163C6E}" srcOrd="0" destOrd="0" presId="urn:microsoft.com/office/officeart/2005/8/layout/venn2"/>
    <dgm:cxn modelId="{0CF6F377-7781-442A-A562-8D4D6DA1CEB5}" srcId="{6876A77F-1563-48DD-9906-79AA8C6E8D41}" destId="{69FD91F8-2C88-45BC-8B91-3CEE62DE3627}" srcOrd="2" destOrd="0" parTransId="{F93272A7-48D4-45B4-BE79-0EF313AA1463}" sibTransId="{D035E3CD-7283-431A-972D-3B2DA37A7462}"/>
    <dgm:cxn modelId="{60B5658A-CAA9-46AD-81BB-88A355C213C5}" type="presOf" srcId="{A0E6BE21-C8CB-4F94-8359-AF66350DEDD7}" destId="{E1482C51-7478-48D9-86AD-159C92ED9040}" srcOrd="1" destOrd="0" presId="urn:microsoft.com/office/officeart/2005/8/layout/venn2"/>
    <dgm:cxn modelId="{5026E984-B39D-40CD-9111-7D8895BE90E8}" type="presOf" srcId="{59AA799A-0898-45A9-A844-046C22832148}" destId="{4ECC866B-4BE4-4A45-A0FE-BAD57BAF2DDD}" srcOrd="0" destOrd="0" presId="urn:microsoft.com/office/officeart/2005/8/layout/venn2"/>
    <dgm:cxn modelId="{7A48B427-A358-4E59-B107-E7C9D2DEEFDA}" type="presParOf" srcId="{75D68888-35AF-4D11-A985-C853E8C1E188}" destId="{4E705FF6-0995-4E26-97B7-7B14EA6B78C4}" srcOrd="0" destOrd="0" presId="urn:microsoft.com/office/officeart/2005/8/layout/venn2"/>
    <dgm:cxn modelId="{F5C1C816-51C2-4EA8-AB18-58D426E9F979}" type="presParOf" srcId="{4E705FF6-0995-4E26-97B7-7B14EA6B78C4}" destId="{A328870C-8546-44C8-9382-33F609736332}" srcOrd="0" destOrd="0" presId="urn:microsoft.com/office/officeart/2005/8/layout/venn2"/>
    <dgm:cxn modelId="{96CF4925-78DA-43C0-8352-C2CFB96E99B0}" type="presParOf" srcId="{4E705FF6-0995-4E26-97B7-7B14EA6B78C4}" destId="{CF631DA3-3258-4D4B-A328-6C7DB5792073}" srcOrd="1" destOrd="0" presId="urn:microsoft.com/office/officeart/2005/8/layout/venn2"/>
    <dgm:cxn modelId="{347D57E8-7FC5-4581-B53B-A0A082A0068A}" type="presParOf" srcId="{75D68888-35AF-4D11-A985-C853E8C1E188}" destId="{C51FC1B3-366F-459E-B37A-8476C011A062}" srcOrd="1" destOrd="0" presId="urn:microsoft.com/office/officeart/2005/8/layout/venn2"/>
    <dgm:cxn modelId="{C50C1378-B26D-4413-981B-F4AF23A121EB}" type="presParOf" srcId="{C51FC1B3-366F-459E-B37A-8476C011A062}" destId="{4ECC866B-4BE4-4A45-A0FE-BAD57BAF2DDD}" srcOrd="0" destOrd="0" presId="urn:microsoft.com/office/officeart/2005/8/layout/venn2"/>
    <dgm:cxn modelId="{BEF86B29-45FD-44E1-B521-256112919B4C}" type="presParOf" srcId="{C51FC1B3-366F-459E-B37A-8476C011A062}" destId="{8BDA5250-6338-4E08-A3A1-841A8A85ADC4}" srcOrd="1" destOrd="0" presId="urn:microsoft.com/office/officeart/2005/8/layout/venn2"/>
    <dgm:cxn modelId="{B2090865-3C7F-4CEC-8F90-BC5B085EAD53}" type="presParOf" srcId="{75D68888-35AF-4D11-A985-C853E8C1E188}" destId="{18F4F82F-8D59-4B84-84A6-537A45E452B9}" srcOrd="2" destOrd="0" presId="urn:microsoft.com/office/officeart/2005/8/layout/venn2"/>
    <dgm:cxn modelId="{7ADB4F7D-0B2A-4266-8CA7-14F02136A170}" type="presParOf" srcId="{18F4F82F-8D59-4B84-84A6-537A45E452B9}" destId="{DDC0106D-180E-4A70-92F3-BBDE4EF67A05}" srcOrd="0" destOrd="0" presId="urn:microsoft.com/office/officeart/2005/8/layout/venn2"/>
    <dgm:cxn modelId="{7F14BD39-3A54-495C-A225-F047A9DD1D35}" type="presParOf" srcId="{18F4F82F-8D59-4B84-84A6-537A45E452B9}" destId="{4858D46A-CC12-4289-8250-3671DF498CDA}" srcOrd="1" destOrd="0" presId="urn:microsoft.com/office/officeart/2005/8/layout/venn2"/>
    <dgm:cxn modelId="{2065C03C-B51C-4DBB-A637-FD8973A9D175}" type="presParOf" srcId="{75D68888-35AF-4D11-A985-C853E8C1E188}" destId="{32BE4053-5176-4CB9-8D99-2AC2F6984237}" srcOrd="3" destOrd="0" presId="urn:microsoft.com/office/officeart/2005/8/layout/venn2"/>
    <dgm:cxn modelId="{C3846F42-CB1B-4F07-845F-0EB43FB6EB11}" type="presParOf" srcId="{32BE4053-5176-4CB9-8D99-2AC2F6984237}" destId="{F925AED4-6307-458A-8E09-C474CB163C6E}" srcOrd="0" destOrd="0" presId="urn:microsoft.com/office/officeart/2005/8/layout/venn2"/>
    <dgm:cxn modelId="{282BE7D2-73C9-4FCB-9CC8-A8DBBEFAB3D2}" type="presParOf" srcId="{32BE4053-5176-4CB9-8D99-2AC2F6984237}" destId="{E1482C51-7478-48D9-86AD-159C92ED9040}"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74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74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4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5E7B9E-0E7A-4BD6-8BF6-DA468860628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1DC7AC-2F02-4C2B-981E-110CCF226DA3}" type="datetimeFigureOut">
              <a:rPr lang="en-US" smtClean="0"/>
              <a:pPr/>
              <a:t>4/25/2016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BB4E0A-8DC3-4232-86B2-9AB84C0109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F597A8B7-0E59-4475-BE33-FDE71204DBF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26E47C-FB2D-4DB4-8CB8-BEDBFE0373E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00BD8C-B1D8-42C1-93E1-3DF437B4BE2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F74DB58-63CE-4A9E-8EAB-7E2195EA5BA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3FFE86-CB90-49B8-9CBE-3A6E94A536B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6F78B7-2584-40A6-A464-4D226D12AAA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D83F182-150B-4752-99FF-5DB710052CD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C0300DA-B4B5-46C7-8163-018CC5C2926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BC59334-53A5-42E8-80C4-F5B9B605E72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6DDB864-2043-4DA2-AC0A-69FB6650AC3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434165D2-F082-4E81-883B-C1B975FDBA79}"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E4EB3B1-7D32-4E95-85D8-B1D45048B91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685800" y="685800"/>
            <a:ext cx="7772400" cy="2667000"/>
          </a:xfrm>
        </p:spPr>
        <p:txBody>
          <a:bodyPr>
            <a:normAutofit/>
          </a:bodyPr>
          <a:lstStyle/>
          <a:p>
            <a:pPr algn="ctr" eaLnBrk="1" hangingPunct="1"/>
            <a:r>
              <a:rPr lang="en-US" dirty="0" smtClean="0"/>
              <a:t>Establishing a Positive Learning Environment for Young Adolescents</a:t>
            </a:r>
          </a:p>
        </p:txBody>
      </p:sp>
      <p:sp>
        <p:nvSpPr>
          <p:cNvPr id="3075" name="Rectangle 3"/>
          <p:cNvSpPr>
            <a:spLocks noGrp="1" noChangeArrowheads="1"/>
          </p:cNvSpPr>
          <p:nvPr>
            <p:ph type="subTitle" idx="1"/>
          </p:nvPr>
        </p:nvSpPr>
        <p:spPr/>
        <p:txBody>
          <a:bodyPr rtlCol="0">
            <a:normAutofit fontScale="92500" lnSpcReduction="1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Judy Brough</a:t>
            </a:r>
          </a:p>
          <a:p>
            <a:pPr eaLnBrk="1" fontAlgn="auto" hangingPunct="1">
              <a:spcAft>
                <a:spcPts val="0"/>
              </a:spcAft>
              <a:buFont typeface="Arial" pitchFamily="34" charset="0"/>
              <a:buNone/>
              <a:defRPr/>
            </a:pPr>
            <a:r>
              <a:rPr lang="en-US" i="1" dirty="0" smtClean="0"/>
              <a:t>Professor </a:t>
            </a:r>
            <a:r>
              <a:rPr lang="en-US" i="1" dirty="0" err="1" smtClean="0"/>
              <a:t>Emerita</a:t>
            </a:r>
            <a:endParaRPr lang="en-US" i="1" dirty="0" smtClean="0"/>
          </a:p>
          <a:p>
            <a:pPr eaLnBrk="1" fontAlgn="auto" hangingPunct="1">
              <a:spcAft>
                <a:spcPts val="0"/>
              </a:spcAft>
              <a:buFont typeface="Arial" pitchFamily="34" charset="0"/>
              <a:buNone/>
              <a:defRPr/>
            </a:pPr>
            <a:r>
              <a:rPr lang="en-US" dirty="0" smtClean="0"/>
              <a:t>Gettysburg College</a:t>
            </a:r>
          </a:p>
          <a:p>
            <a:pPr eaLnBrk="1" fontAlgn="auto" hangingPunct="1">
              <a:spcAft>
                <a:spcPts val="0"/>
              </a:spcAft>
              <a:buFont typeface="Arial" pitchFamily="34" charset="0"/>
              <a:buNone/>
              <a:defRPr/>
            </a:pPr>
            <a:endParaRPr lang="en-US" sz="20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Developmental Assets cont’d</a:t>
            </a:r>
          </a:p>
        </p:txBody>
      </p:sp>
      <p:sp>
        <p:nvSpPr>
          <p:cNvPr id="9219" name="Content Placeholder 2"/>
          <p:cNvSpPr>
            <a:spLocks noGrp="1"/>
          </p:cNvSpPr>
          <p:nvPr>
            <p:ph idx="1"/>
          </p:nvPr>
        </p:nvSpPr>
        <p:spPr/>
        <p:txBody>
          <a:bodyPr>
            <a:normAutofit/>
          </a:bodyPr>
          <a:lstStyle/>
          <a:p>
            <a:pPr eaLnBrk="1" hangingPunct="1"/>
            <a:r>
              <a:rPr lang="en-US" sz="3600" dirty="0" smtClean="0"/>
              <a:t>Constructive use of time – co-curricular activities, creative activities, good use of time</a:t>
            </a:r>
          </a:p>
          <a:p>
            <a:pPr eaLnBrk="1" hangingPunct="1"/>
            <a:r>
              <a:rPr lang="en-US" sz="3600" dirty="0" smtClean="0"/>
              <a:t>Commitment to Learning – cares about learning and school; reads for pleasure</a:t>
            </a:r>
          </a:p>
          <a:p>
            <a:pPr eaLnBrk="1" hangingPunct="1"/>
            <a:r>
              <a:rPr lang="en-US" sz="3600" dirty="0" smtClean="0"/>
              <a:t>Positive values – healthful lifestyle, honesty, integrity, responsibility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Developmental Assets cont’d</a:t>
            </a:r>
          </a:p>
        </p:txBody>
      </p:sp>
      <p:sp>
        <p:nvSpPr>
          <p:cNvPr id="10243" name="Content Placeholder 2"/>
          <p:cNvSpPr>
            <a:spLocks noGrp="1"/>
          </p:cNvSpPr>
          <p:nvPr>
            <p:ph idx="1"/>
          </p:nvPr>
        </p:nvSpPr>
        <p:spPr/>
        <p:txBody>
          <a:bodyPr>
            <a:normAutofit/>
          </a:bodyPr>
          <a:lstStyle/>
          <a:p>
            <a:pPr eaLnBrk="1" hangingPunct="1"/>
            <a:r>
              <a:rPr lang="en-US" sz="3600" dirty="0" smtClean="0"/>
              <a:t>Social Competencies – making good decisions; knows how to interact with others and deal with conflict</a:t>
            </a:r>
          </a:p>
          <a:p>
            <a:pPr eaLnBrk="1" hangingPunct="1"/>
            <a:r>
              <a:rPr lang="en-US" sz="3600" dirty="0" smtClean="0"/>
              <a:t>Positive Identity – sense of purpose and positive view of future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Temperaments</a:t>
            </a:r>
          </a:p>
        </p:txBody>
      </p:sp>
      <p:sp>
        <p:nvSpPr>
          <p:cNvPr id="11267" name="Content Placeholder 2"/>
          <p:cNvSpPr>
            <a:spLocks noGrp="1"/>
          </p:cNvSpPr>
          <p:nvPr>
            <p:ph idx="1"/>
          </p:nvPr>
        </p:nvSpPr>
        <p:spPr/>
        <p:txBody>
          <a:bodyPr/>
          <a:lstStyle/>
          <a:p>
            <a:pPr eaLnBrk="1" hangingPunct="1"/>
            <a:r>
              <a:rPr lang="en-US" sz="4800" dirty="0" smtClean="0"/>
              <a:t>Guardian</a:t>
            </a:r>
          </a:p>
          <a:p>
            <a:pPr eaLnBrk="1" hangingPunct="1"/>
            <a:r>
              <a:rPr lang="en-US" sz="4800" dirty="0" smtClean="0"/>
              <a:t>Idealist</a:t>
            </a:r>
          </a:p>
          <a:p>
            <a:pPr eaLnBrk="1" hangingPunct="1"/>
            <a:r>
              <a:rPr lang="en-US" sz="4800" dirty="0" smtClean="0"/>
              <a:t>Rational</a:t>
            </a:r>
          </a:p>
          <a:p>
            <a:pPr eaLnBrk="1" hangingPunct="1"/>
            <a:r>
              <a:rPr lang="en-US" sz="4800" dirty="0" smtClean="0"/>
              <a:t>Artisan</a:t>
            </a:r>
          </a:p>
          <a:p>
            <a:pPr eaLnBrk="1" hangingPunct="1"/>
            <a:r>
              <a:rPr lang="en-US" sz="4800" dirty="0" smtClean="0"/>
              <a:t>www.keirsey.com</a:t>
            </a:r>
          </a:p>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dirty="0" smtClean="0"/>
              <a:t>Belonging</a:t>
            </a:r>
          </a:p>
        </p:txBody>
      </p:sp>
      <p:sp>
        <p:nvSpPr>
          <p:cNvPr id="12291" name="Rectangle 3"/>
          <p:cNvSpPr>
            <a:spLocks noGrp="1" noChangeArrowheads="1"/>
          </p:cNvSpPr>
          <p:nvPr>
            <p:ph idx="1"/>
          </p:nvPr>
        </p:nvSpPr>
        <p:spPr/>
        <p:txBody>
          <a:bodyPr/>
          <a:lstStyle/>
          <a:p>
            <a:pPr eaLnBrk="1" hangingPunct="1">
              <a:buFont typeface="Wingdings" pitchFamily="2" charset="2"/>
              <a:buNone/>
            </a:pPr>
            <a:r>
              <a:rPr lang="en-US" sz="3200" dirty="0" smtClean="0"/>
              <a:t>“Many students drag themselves to school every day, knowing that if they didn’t show up, no one would miss them.  When people feel that their presence is lacking in value, it is unlikely that they will see a good reason to push themselves to go above and beyond what is expected.”</a:t>
            </a:r>
          </a:p>
          <a:p>
            <a:pPr eaLnBrk="1" hangingPunct="1">
              <a:buFont typeface="Wingdings" pitchFamily="2" charset="2"/>
              <a:buNone/>
            </a:pPr>
            <a:r>
              <a:rPr lang="en-US" sz="1800" dirty="0" err="1" smtClean="0"/>
              <a:t>Sagor</a:t>
            </a:r>
            <a:r>
              <a:rPr lang="en-US" sz="1800" dirty="0" smtClean="0"/>
              <a:t>, Richard (2003). </a:t>
            </a:r>
            <a:r>
              <a:rPr lang="en-US" sz="1800" i="1" dirty="0" smtClean="0"/>
              <a:t>Motivating Students and Teachers in an Era of Standards</a:t>
            </a:r>
            <a:r>
              <a:rPr lang="en-US" sz="1800" dirty="0" smtClean="0"/>
              <a:t>, </a:t>
            </a:r>
            <a:r>
              <a:rPr lang="en-US" sz="1800" dirty="0" err="1" smtClean="0"/>
              <a:t>Reston,VA</a:t>
            </a:r>
            <a:r>
              <a:rPr lang="en-US" sz="1800" dirty="0" smtClean="0"/>
              <a:t>: ASCD, p. 84.</a:t>
            </a:r>
          </a:p>
        </p:txBody>
      </p:sp>
      <p:pic>
        <p:nvPicPr>
          <p:cNvPr id="12292" name="Picture 4" descr="MMj02827420000[1]"/>
          <p:cNvPicPr>
            <a:picLocks noChangeAspect="1" noChangeArrowheads="1" noCrop="1"/>
          </p:cNvPicPr>
          <p:nvPr/>
        </p:nvPicPr>
        <p:blipFill>
          <a:blip r:embed="rId2" cstate="print"/>
          <a:srcRect/>
          <a:stretch>
            <a:fillRect/>
          </a:stretch>
        </p:blipFill>
        <p:spPr bwMode="auto">
          <a:xfrm>
            <a:off x="6248400" y="304800"/>
            <a:ext cx="1219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
            </a:r>
            <a:br>
              <a:rPr lang="en-US" smtClean="0"/>
            </a:br>
            <a:r>
              <a:rPr lang="en-US" smtClean="0"/>
              <a:t>Rigor</a:t>
            </a:r>
          </a:p>
        </p:txBody>
      </p:sp>
      <p:sp>
        <p:nvSpPr>
          <p:cNvPr id="70659" name="Rectangle 3"/>
          <p:cNvSpPr>
            <a:spLocks noGrp="1" noChangeArrowheads="1"/>
          </p:cNvSpPr>
          <p:nvPr>
            <p:ph idx="1"/>
          </p:nvPr>
        </p:nvSpPr>
        <p:spPr/>
        <p:txBody>
          <a:bodyPr/>
          <a:lstStyle/>
          <a:p>
            <a:pPr eaLnBrk="1" hangingPunct="1"/>
            <a:r>
              <a:rPr lang="en-US" sz="3600" dirty="0" smtClean="0"/>
              <a:t>Rigor – harsh inflexibility in opinion, temper, or judgment.  An act or instance of austerity, strictness, severity, or cruelty.</a:t>
            </a:r>
          </a:p>
        </p:txBody>
      </p:sp>
      <p:pic>
        <p:nvPicPr>
          <p:cNvPr id="19461" name="Picture 5" descr="C:\Users\Judy Brough\AppData\Local\Microsoft\Windows\Temporary Internet Files\Content.IE5\GHTZJJJA\MCj02813330000[1].wmf"/>
          <p:cNvPicPr>
            <a:picLocks noChangeAspect="1" noChangeArrowheads="1"/>
          </p:cNvPicPr>
          <p:nvPr/>
        </p:nvPicPr>
        <p:blipFill>
          <a:blip r:embed="rId2" cstate="print"/>
          <a:srcRect/>
          <a:stretch>
            <a:fillRect/>
          </a:stretch>
        </p:blipFill>
        <p:spPr bwMode="auto">
          <a:xfrm>
            <a:off x="5105400" y="3581400"/>
            <a:ext cx="1865014" cy="24806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0658"/>
                                        </p:tgtEl>
                                        <p:attrNameLst>
                                          <p:attrName>style.visibility</p:attrName>
                                        </p:attrNameLst>
                                      </p:cBhvr>
                                      <p:to>
                                        <p:strVal val="visible"/>
                                      </p:to>
                                    </p:set>
                                    <p:animEffect transition="in" filter="fade">
                                      <p:cBhvr>
                                        <p:cTn id="7" dur="1000">
                                          <p:stCondLst>
                                            <p:cond delay="0"/>
                                          </p:stCondLst>
                                        </p:cTn>
                                        <p:tgtEl>
                                          <p:spTgt spid="706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0659">
                                            <p:txEl>
                                              <p:pRg st="0" end="0"/>
                                            </p:txEl>
                                          </p:spTgt>
                                        </p:tgtEl>
                                        <p:attrNameLst>
                                          <p:attrName>style.visibility</p:attrName>
                                        </p:attrNameLst>
                                      </p:cBhvr>
                                      <p:to>
                                        <p:strVal val="visible"/>
                                      </p:to>
                                    </p:set>
                                    <p:animEffect transition="in" filter="fade">
                                      <p:cBhvr>
                                        <p:cTn id="12" dur="500">
                                          <p:stCondLst>
                                            <p:cond delay="0"/>
                                          </p:stCondLst>
                                        </p:cTn>
                                        <p:tgtEl>
                                          <p:spTgt spid="706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Rigor Mortis</a:t>
            </a:r>
          </a:p>
        </p:txBody>
      </p:sp>
      <p:sp>
        <p:nvSpPr>
          <p:cNvPr id="20483" name="Content Placeholder 2"/>
          <p:cNvSpPr>
            <a:spLocks noGrp="1"/>
          </p:cNvSpPr>
          <p:nvPr>
            <p:ph idx="1"/>
          </p:nvPr>
        </p:nvSpPr>
        <p:spPr>
          <a:xfrm>
            <a:off x="762000" y="2286000"/>
            <a:ext cx="7693025" cy="3724275"/>
          </a:xfrm>
        </p:spPr>
        <p:txBody>
          <a:bodyPr/>
          <a:lstStyle/>
          <a:p>
            <a:pPr eaLnBrk="1" hangingPunct="1"/>
            <a:r>
              <a:rPr lang="en-US" sz="4000" smtClean="0"/>
              <a:t>Stiffness of Death</a:t>
            </a:r>
          </a:p>
        </p:txBody>
      </p:sp>
      <p:pic>
        <p:nvPicPr>
          <p:cNvPr id="20484" name="Picture 2" descr="C:\Users\Judy Brough\AppData\Local\Microsoft\Windows\Temporary Internet Files\Content.IE5\VAWDVTHY\MCj03705680000[1].wmf"/>
          <p:cNvPicPr>
            <a:picLocks noChangeAspect="1" noChangeArrowheads="1"/>
          </p:cNvPicPr>
          <p:nvPr/>
        </p:nvPicPr>
        <p:blipFill>
          <a:blip r:embed="rId2" cstate="print"/>
          <a:srcRect/>
          <a:stretch>
            <a:fillRect/>
          </a:stretch>
        </p:blipFill>
        <p:spPr bwMode="auto">
          <a:xfrm>
            <a:off x="6019800" y="3505200"/>
            <a:ext cx="1600200" cy="1922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t>Challenge</a:t>
            </a:r>
          </a:p>
        </p:txBody>
      </p:sp>
      <p:sp>
        <p:nvSpPr>
          <p:cNvPr id="21507" name="Content Placeholder 2"/>
          <p:cNvSpPr>
            <a:spLocks noGrp="1"/>
          </p:cNvSpPr>
          <p:nvPr>
            <p:ph idx="1"/>
          </p:nvPr>
        </p:nvSpPr>
        <p:spPr/>
        <p:txBody>
          <a:bodyPr/>
          <a:lstStyle/>
          <a:p>
            <a:pPr eaLnBrk="1" hangingPunct="1"/>
            <a:r>
              <a:rPr lang="en-US" sz="4000" dirty="0" smtClean="0"/>
              <a:t>The quality of requiring full use of one’s abilities, energy, or resources.</a:t>
            </a:r>
          </a:p>
        </p:txBody>
      </p:sp>
      <p:pic>
        <p:nvPicPr>
          <p:cNvPr id="21511" name="Picture 7" descr="C:\Users\Judy Brough\AppData\Local\Microsoft\Windows\Temporary Internet Files\Content.IE5\50JDFHDO\MCBD05219_0000[1].wmf"/>
          <p:cNvPicPr>
            <a:picLocks noChangeAspect="1" noChangeArrowheads="1"/>
          </p:cNvPicPr>
          <p:nvPr/>
        </p:nvPicPr>
        <p:blipFill>
          <a:blip r:embed="rId2" cstate="print"/>
          <a:srcRect/>
          <a:stretch>
            <a:fillRect/>
          </a:stretch>
        </p:blipFill>
        <p:spPr bwMode="auto">
          <a:xfrm>
            <a:off x="4114800" y="3124200"/>
            <a:ext cx="3660618" cy="289484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304800"/>
            <a:ext cx="7924800" cy="381000"/>
          </a:xfrm>
        </p:spPr>
        <p:txBody>
          <a:bodyPr/>
          <a:lstStyle/>
          <a:p>
            <a:pPr eaLnBrk="1" hangingPunct="1"/>
            <a:r>
              <a:rPr lang="en-US" sz="1800" dirty="0" smtClean="0"/>
              <a:t>Wiggins &amp; </a:t>
            </a:r>
            <a:r>
              <a:rPr lang="en-US" sz="1800" dirty="0" err="1" smtClean="0"/>
              <a:t>McTighe</a:t>
            </a:r>
            <a:r>
              <a:rPr lang="en-US" sz="1800" dirty="0" smtClean="0"/>
              <a:t> (and Brough)</a:t>
            </a:r>
          </a:p>
        </p:txBody>
      </p:sp>
      <p:graphicFrame>
        <p:nvGraphicFramePr>
          <p:cNvPr id="4" name="Content Placeholder 3"/>
          <p:cNvGraphicFramePr>
            <a:graphicFrameLocks noGrp="1"/>
          </p:cNvGraphicFramePr>
          <p:nvPr>
            <p:ph idx="1"/>
          </p:nvPr>
        </p:nvGraphicFramePr>
        <p:xfrm>
          <a:off x="838200" y="838200"/>
          <a:ext cx="7693025"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3200" dirty="0" smtClean="0"/>
              <a:t>Creativity, Optimism, Joy</a:t>
            </a:r>
            <a:endParaRPr lang="en-US" sz="3200" dirty="0"/>
          </a:p>
        </p:txBody>
      </p:sp>
      <p:sp>
        <p:nvSpPr>
          <p:cNvPr id="3" name="Content Placeholder 2"/>
          <p:cNvSpPr>
            <a:spLocks noGrp="1"/>
          </p:cNvSpPr>
          <p:nvPr>
            <p:ph idx="1"/>
          </p:nvPr>
        </p:nvSpPr>
        <p:spPr/>
        <p:txBody>
          <a:bodyPr/>
          <a:lstStyle/>
          <a:p>
            <a:pPr>
              <a:buNone/>
            </a:pPr>
            <a:r>
              <a:rPr lang="en-US" sz="3600" dirty="0" smtClean="0"/>
              <a:t>Self-Efficacy. The Efficacy Institute</a:t>
            </a:r>
          </a:p>
          <a:p>
            <a:pPr>
              <a:buNone/>
            </a:pPr>
            <a:r>
              <a:rPr lang="en-US" sz="3600" dirty="0" smtClean="0">
                <a:solidFill>
                  <a:srgbClr val="FF0000"/>
                </a:solidFill>
              </a:rPr>
              <a:t>www.efficacy.org</a:t>
            </a:r>
          </a:p>
          <a:p>
            <a:r>
              <a:rPr lang="en-US" sz="3600" dirty="0" smtClean="0"/>
              <a:t>Smart isn’t something you ARE; smart is something you GET!</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 R’s: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Resilience </a:t>
            </a:r>
            <a:r>
              <a:rPr lang="en-US" dirty="0" smtClean="0"/>
              <a:t>– the ability to cope with the stresses given to us in life.  </a:t>
            </a:r>
          </a:p>
          <a:p>
            <a:r>
              <a:rPr lang="en-US" b="1" dirty="0" smtClean="0"/>
              <a:t>Resourcefulness </a:t>
            </a:r>
            <a:r>
              <a:rPr lang="en-US" dirty="0" smtClean="0"/>
              <a:t>– teaching students to make decisions, solve problems</a:t>
            </a:r>
          </a:p>
          <a:p>
            <a:r>
              <a:rPr lang="en-US" b="1" dirty="0" smtClean="0"/>
              <a:t>Responsibility</a:t>
            </a:r>
            <a:r>
              <a:rPr lang="en-US" dirty="0" smtClean="0"/>
              <a:t> – building accountability</a:t>
            </a:r>
          </a:p>
          <a:p>
            <a:r>
              <a:rPr lang="en-US" b="1" dirty="0" smtClean="0"/>
              <a:t>Relationships</a:t>
            </a:r>
            <a:r>
              <a:rPr lang="en-US" dirty="0" smtClean="0"/>
              <a:t> - meaningful and trusting relationships are built among students, teachers, administrators and families.</a:t>
            </a:r>
          </a:p>
          <a:p>
            <a:r>
              <a:rPr lang="en-US" b="1" dirty="0" smtClean="0"/>
              <a:t>Respect</a:t>
            </a:r>
            <a:r>
              <a:rPr lang="en-US" dirty="0" smtClean="0"/>
              <a:t> - understanding that other people can have different but legitimate backgrounds, cultures, beliefs, or perspectives.  It is the sentiment that one’s past does not dictate the future.  </a:t>
            </a:r>
          </a:p>
          <a:p>
            <a:r>
              <a:rPr lang="en-US" b="1" dirty="0" smtClean="0"/>
              <a:t>Reading </a:t>
            </a:r>
            <a:r>
              <a:rPr lang="en-US" dirty="0" smtClean="0"/>
              <a:t>– helping students who struggle to understand text and/or have no confidence in their abilities to make sense of the reading.  </a:t>
            </a:r>
          </a:p>
          <a:p>
            <a:r>
              <a:rPr lang="en-US" b="1" dirty="0" smtClean="0"/>
              <a:t>Recognition</a:t>
            </a:r>
            <a:r>
              <a:rPr lang="en-US" dirty="0" smtClean="0"/>
              <a:t> – building student belief that they are productive and appreciated by others.</a:t>
            </a:r>
          </a:p>
          <a:p>
            <a:r>
              <a:rPr lang="en-US" b="1" dirty="0" smtClean="0"/>
              <a:t>Relevance</a:t>
            </a:r>
            <a:r>
              <a:rPr lang="en-US" dirty="0" smtClean="0"/>
              <a:t> – articulating real world application and importance of what is to be learned.</a:t>
            </a:r>
          </a:p>
          <a:p>
            <a:r>
              <a:rPr lang="en-US" b="1" dirty="0" smtClean="0"/>
              <a:t>Reflection</a:t>
            </a:r>
            <a:r>
              <a:rPr lang="en-US" dirty="0" smtClean="0"/>
              <a:t> – thinking about thinking and learning. Time to </a:t>
            </a:r>
            <a:r>
              <a:rPr lang="en-US" smtClean="0"/>
              <a:t>make meaning.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accent6">
                    <a:lumMod val="50000"/>
                  </a:schemeClr>
                </a:solidFill>
              </a:rPr>
              <a:t>4 Main Ideas to Motivate</a:t>
            </a:r>
            <a:endParaRPr lang="en-US" dirty="0">
              <a:solidFill>
                <a:schemeClr val="accent6">
                  <a:lumMod val="50000"/>
                </a:schemeClr>
              </a:solidFill>
            </a:endParaRPr>
          </a:p>
        </p:txBody>
      </p:sp>
      <p:sp>
        <p:nvSpPr>
          <p:cNvPr id="3075" name="Content Placeholder 2"/>
          <p:cNvSpPr>
            <a:spLocks noGrp="1"/>
          </p:cNvSpPr>
          <p:nvPr>
            <p:ph idx="1"/>
          </p:nvPr>
        </p:nvSpPr>
        <p:spPr>
          <a:xfrm>
            <a:off x="457200" y="1981200"/>
            <a:ext cx="8229600" cy="4876800"/>
          </a:xfrm>
        </p:spPr>
        <p:txBody>
          <a:bodyPr/>
          <a:lstStyle/>
          <a:p>
            <a:pPr eaLnBrk="1" hangingPunct="1"/>
            <a:r>
              <a:rPr lang="en-US" dirty="0" smtClean="0">
                <a:solidFill>
                  <a:srgbClr val="0070C0"/>
                </a:solidFill>
              </a:rPr>
              <a:t>CARING AND SUPPORTIVE ENVIRONMENT and MEANINGFUL RELATIONSHIPS</a:t>
            </a:r>
          </a:p>
          <a:p>
            <a:pPr eaLnBrk="1" hangingPunct="1"/>
            <a:r>
              <a:rPr lang="en-US" dirty="0" smtClean="0">
                <a:solidFill>
                  <a:srgbClr val="C00000"/>
                </a:solidFill>
              </a:rPr>
              <a:t>TASKS THAT ARE INTERESTING AND/OR RELEVANT and MEANINGFUL OPPORTUNITIES TO CONTRIBUTE</a:t>
            </a:r>
          </a:p>
          <a:p>
            <a:pPr eaLnBrk="1" hangingPunct="1"/>
            <a:r>
              <a:rPr lang="en-US" dirty="0" smtClean="0">
                <a:solidFill>
                  <a:srgbClr val="00B050"/>
                </a:solidFill>
              </a:rPr>
              <a:t>ACADEMIC SUCCESS IN A CHALLENGING ENVIRONMENT</a:t>
            </a:r>
          </a:p>
          <a:p>
            <a:pPr eaLnBrk="1" hangingPunct="1"/>
            <a:r>
              <a:rPr lang="en-US" dirty="0" smtClean="0"/>
              <a:t>FOCUS ON CREATIVITY, STRENGTHS, OPTIMISM, JOY; BEING POSITIVE AND UPLIFTING</a:t>
            </a:r>
          </a:p>
          <a:p>
            <a:pPr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p:txBody>
          <a:bodyPr/>
          <a:lstStyle/>
          <a:p>
            <a:pPr eaLnBrk="1" hangingPunct="1"/>
            <a:r>
              <a:rPr lang="en-US" smtClean="0"/>
              <a:t>Quotes from Kids</a:t>
            </a:r>
          </a:p>
        </p:txBody>
      </p:sp>
      <p:sp>
        <p:nvSpPr>
          <p:cNvPr id="65539" name="Rectangle 3"/>
          <p:cNvSpPr>
            <a:spLocks noGrp="1" noChangeArrowheads="1"/>
          </p:cNvSpPr>
          <p:nvPr>
            <p:ph idx="1"/>
          </p:nvPr>
        </p:nvSpPr>
        <p:spPr/>
        <p:txBody>
          <a:bodyPr>
            <a:noAutofit/>
          </a:bodyPr>
          <a:lstStyle/>
          <a:p>
            <a:pPr eaLnBrk="1" hangingPunct="1"/>
            <a:r>
              <a:rPr lang="en-US" sz="3600" dirty="0" smtClean="0"/>
              <a:t>“I could do better if I had somebody to talk to.”  </a:t>
            </a:r>
          </a:p>
          <a:p>
            <a:pPr eaLnBrk="1" hangingPunct="1"/>
            <a:r>
              <a:rPr lang="en-US" sz="3600" dirty="0" smtClean="0"/>
              <a:t>What do you wish that adults knew about people your age?  “That we need attention, love from our parents, and someone who cares.”</a:t>
            </a:r>
          </a:p>
          <a:p>
            <a:pPr eaLnBrk="1" hangingPunct="1"/>
            <a:r>
              <a:rPr lang="en-US" sz="3600" dirty="0" smtClean="0"/>
              <a:t>“All you have to do is just care and help us care a little bit more about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fade">
                                      <p:cBhvr>
                                        <p:cTn id="7" dur="2000"/>
                                        <p:tgtEl>
                                          <p:spTgt spid="655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wipe(left)">
                                      <p:cBhvr>
                                        <p:cTn id="12" dur="500"/>
                                        <p:tgtEl>
                                          <p:spTgt spid="655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539">
                                            <p:txEl>
                                              <p:pRg st="1" end="1"/>
                                            </p:txEl>
                                          </p:spTgt>
                                        </p:tgtEl>
                                        <p:attrNameLst>
                                          <p:attrName>style.visibility</p:attrName>
                                        </p:attrNameLst>
                                      </p:cBhvr>
                                      <p:to>
                                        <p:strVal val="visible"/>
                                      </p:to>
                                    </p:set>
                                    <p:animEffect transition="in" filter="wipe(left)">
                                      <p:cBhvr>
                                        <p:cTn id="17" dur="500"/>
                                        <p:tgtEl>
                                          <p:spTgt spid="655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5539">
                                            <p:txEl>
                                              <p:pRg st="2" end="2"/>
                                            </p:txEl>
                                          </p:spTgt>
                                        </p:tgtEl>
                                        <p:attrNameLst>
                                          <p:attrName>style.visibility</p:attrName>
                                        </p:attrNameLst>
                                      </p:cBhvr>
                                      <p:to>
                                        <p:strVal val="visible"/>
                                      </p:to>
                                    </p:set>
                                    <p:animEffect transition="in" filter="wipe(left)">
                                      <p:cBhvr>
                                        <p:cTn id="22" dur="500"/>
                                        <p:tgtEl>
                                          <p:spTgt spid="65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AutoShape 2"/>
          <p:cNvSpPr>
            <a:spLocks noGrp="1" noChangeArrowheads="1"/>
          </p:cNvSpPr>
          <p:nvPr>
            <p:ph type="title"/>
          </p:nvPr>
        </p:nvSpPr>
        <p:spPr/>
        <p:txBody>
          <a:bodyPr/>
          <a:lstStyle/>
          <a:p>
            <a:pPr eaLnBrk="1" hangingPunct="1"/>
            <a:r>
              <a:rPr lang="en-US" smtClean="0"/>
              <a:t>More Quotes</a:t>
            </a:r>
          </a:p>
        </p:txBody>
      </p:sp>
      <p:sp>
        <p:nvSpPr>
          <p:cNvPr id="72707" name="Rectangle 3"/>
          <p:cNvSpPr>
            <a:spLocks noGrp="1" noChangeArrowheads="1"/>
          </p:cNvSpPr>
          <p:nvPr>
            <p:ph idx="1"/>
          </p:nvPr>
        </p:nvSpPr>
        <p:spPr/>
        <p:txBody>
          <a:bodyPr>
            <a:normAutofit/>
          </a:bodyPr>
          <a:lstStyle/>
          <a:p>
            <a:pPr eaLnBrk="1" hangingPunct="1">
              <a:lnSpc>
                <a:spcPct val="80000"/>
              </a:lnSpc>
            </a:pPr>
            <a:r>
              <a:rPr lang="en-US" sz="2800" dirty="0" smtClean="0"/>
              <a:t>What would you really like to learn about in school?  It doesn’t matter.  I just want to get a passing grade and get over with it.”</a:t>
            </a:r>
          </a:p>
          <a:p>
            <a:pPr eaLnBrk="1" hangingPunct="1">
              <a:lnSpc>
                <a:spcPct val="80000"/>
              </a:lnSpc>
            </a:pPr>
            <a:r>
              <a:rPr lang="en-US" sz="2800" dirty="0" smtClean="0"/>
              <a:t>To make sure everybody in the school understands what the teachers has </a:t>
            </a:r>
            <a:r>
              <a:rPr lang="en-US" sz="2800" dirty="0" err="1" smtClean="0"/>
              <a:t>teached</a:t>
            </a:r>
            <a:r>
              <a:rPr lang="en-US" sz="2800" dirty="0" smtClean="0"/>
              <a:t> them in there classes let me tell you about me.  I didn’t understand my math so I stayed up for lunch for more help.  Then I started to understand it more and more.  Then I had to start taking tests and I did pretty good on them.  So I like to come to learn about new stuff every day.  I would like to thank my teachers for helping me learn.”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2000"/>
                                        <p:tgtEl>
                                          <p:spTgt spid="727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Effect transition="in" filter="wipe(left)">
                                      <p:cBhvr>
                                        <p:cTn id="12" dur="500"/>
                                        <p:tgtEl>
                                          <p:spTgt spid="727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2707">
                                            <p:txEl>
                                              <p:pRg st="1" end="1"/>
                                            </p:txEl>
                                          </p:spTgt>
                                        </p:tgtEl>
                                        <p:attrNameLst>
                                          <p:attrName>style.visibility</p:attrName>
                                        </p:attrNameLst>
                                      </p:cBhvr>
                                      <p:to>
                                        <p:strVal val="visible"/>
                                      </p:to>
                                    </p:set>
                                    <p:animEffect transition="in" filter="wipe(left)">
                                      <p:cBhvr>
                                        <p:cTn id="17" dur="500"/>
                                        <p:tgtEl>
                                          <p:spTgt spid="727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924800" cy="609600"/>
          </a:xfrm>
          <a:prstGeom prst="roundRect">
            <a:avLst>
              <a:gd name="adj" fmla="val 50000"/>
            </a:avLst>
          </a:prstGeom>
        </p:spPr>
        <p:txBody>
          <a:bodyPr rtlCol="0">
            <a:normAutofit/>
          </a:bodyPr>
          <a:lstStyle/>
          <a:p>
            <a:pPr eaLnBrk="1" fontAlgn="auto" hangingPunct="1">
              <a:spcAft>
                <a:spcPts val="0"/>
              </a:spcAft>
              <a:defRPr/>
            </a:pPr>
            <a:r>
              <a:rPr lang="en-US" sz="1800" i="1" dirty="0" smtClean="0"/>
              <a:t>To a Special Teacher   </a:t>
            </a:r>
            <a:r>
              <a:rPr lang="en-US" sz="1800" dirty="0" smtClean="0"/>
              <a:t>by Samantha </a:t>
            </a:r>
            <a:r>
              <a:rPr lang="en-US" sz="1800" dirty="0" err="1" smtClean="0"/>
              <a:t>Abeel</a:t>
            </a:r>
            <a:endParaRPr lang="en-US" sz="1800" dirty="0" smtClean="0"/>
          </a:p>
        </p:txBody>
      </p:sp>
      <p:sp>
        <p:nvSpPr>
          <p:cNvPr id="3" name="Content Placeholder 2"/>
          <p:cNvSpPr>
            <a:spLocks noGrp="1"/>
          </p:cNvSpPr>
          <p:nvPr>
            <p:ph idx="1"/>
          </p:nvPr>
        </p:nvSpPr>
        <p:spPr>
          <a:xfrm>
            <a:off x="838200" y="1295400"/>
            <a:ext cx="7693025" cy="5562600"/>
          </a:xfrm>
        </p:spPr>
        <p:txBody>
          <a:bodyPr rtlCol="0">
            <a:normAutofit fontScale="25000" lnSpcReduction="20000"/>
          </a:bodyPr>
          <a:lstStyle/>
          <a:p>
            <a:pPr eaLnBrk="1" fontAlgn="auto" hangingPunct="1">
              <a:spcAft>
                <a:spcPts val="0"/>
              </a:spcAft>
              <a:buFont typeface="Arial" pitchFamily="34" charset="0"/>
              <a:buNone/>
              <a:defRPr/>
            </a:pPr>
            <a:r>
              <a:rPr lang="en-US" sz="6400" dirty="0" smtClean="0"/>
              <a:t>	When the sun rose</a:t>
            </a:r>
            <a:br>
              <a:rPr lang="en-US" sz="6400" dirty="0" smtClean="0"/>
            </a:br>
            <a:r>
              <a:rPr lang="en-US" sz="6400" dirty="0" smtClean="0"/>
              <a:t>from under its misty veil,</a:t>
            </a:r>
            <a:br>
              <a:rPr lang="en-US" sz="6400" dirty="0" smtClean="0"/>
            </a:br>
            <a:r>
              <a:rPr lang="en-US" sz="6400" dirty="0" smtClean="0"/>
              <a:t>you were there to watch,</a:t>
            </a:r>
            <a:br>
              <a:rPr lang="en-US" sz="6400" dirty="0" smtClean="0"/>
            </a:br>
            <a:r>
              <a:rPr lang="en-US" sz="6400" dirty="0" smtClean="0"/>
              <a:t>like the birds over the sea.</a:t>
            </a:r>
            <a:br>
              <a:rPr lang="en-US" sz="6400" dirty="0" smtClean="0"/>
            </a:br>
            <a:r>
              <a:rPr lang="en-US" sz="6400" dirty="0" smtClean="0"/>
              <a:t>When the wind came quietly</a:t>
            </a:r>
            <a:br>
              <a:rPr lang="en-US" sz="6400" dirty="0" smtClean="0"/>
            </a:br>
            <a:r>
              <a:rPr lang="en-US" sz="6400" dirty="0" smtClean="0"/>
              <a:t>and rested in your ear,</a:t>
            </a:r>
            <a:br>
              <a:rPr lang="en-US" sz="6400" dirty="0" smtClean="0"/>
            </a:br>
            <a:r>
              <a:rPr lang="en-US" sz="6400" dirty="0" smtClean="0"/>
              <a:t>you listened, as the earth would at dawn.</a:t>
            </a:r>
            <a:br>
              <a:rPr lang="en-US" sz="6400" dirty="0" smtClean="0"/>
            </a:br>
            <a:r>
              <a:rPr lang="en-US" sz="6400" dirty="0" smtClean="0"/>
              <a:t>When the rain fell,</a:t>
            </a:r>
            <a:br>
              <a:rPr lang="en-US" sz="6400" dirty="0" smtClean="0"/>
            </a:br>
            <a:r>
              <a:rPr lang="en-US" sz="6400" dirty="0" smtClean="0"/>
              <a:t>you reached out with your hands</a:t>
            </a:r>
            <a:br>
              <a:rPr lang="en-US" sz="6400" dirty="0" smtClean="0"/>
            </a:br>
            <a:r>
              <a:rPr lang="en-US" sz="6400" dirty="0" smtClean="0"/>
              <a:t>and let it wash everything away,</a:t>
            </a:r>
            <a:br>
              <a:rPr lang="en-US" sz="6400" dirty="0" smtClean="0"/>
            </a:br>
            <a:r>
              <a:rPr lang="en-US" sz="6400" dirty="0" smtClean="0"/>
              <a:t>like waves as they grasp the shore.</a:t>
            </a:r>
            <a:br>
              <a:rPr lang="en-US" sz="6400" dirty="0" smtClean="0"/>
            </a:br>
            <a:r>
              <a:rPr lang="en-US" sz="6400" dirty="0" smtClean="0"/>
              <a:t>When the plain brown seed was planted,</a:t>
            </a:r>
            <a:br>
              <a:rPr lang="en-US" sz="6400" dirty="0" smtClean="0"/>
            </a:br>
            <a:r>
              <a:rPr lang="en-US" sz="6400" dirty="0" smtClean="0"/>
              <a:t>you could already smell the fragrance of</a:t>
            </a:r>
            <a:br>
              <a:rPr lang="en-US" sz="6400" dirty="0" smtClean="0"/>
            </a:br>
            <a:r>
              <a:rPr lang="en-US" sz="6400" dirty="0" smtClean="0"/>
              <a:t>the flower that was to come,</a:t>
            </a:r>
            <a:br>
              <a:rPr lang="en-US" sz="6400" dirty="0" smtClean="0"/>
            </a:br>
            <a:r>
              <a:rPr lang="en-US" sz="6400" dirty="0" smtClean="0"/>
              <a:t>and you were proud</a:t>
            </a:r>
            <a:br>
              <a:rPr lang="en-US" sz="6400" dirty="0" smtClean="0"/>
            </a:br>
            <a:r>
              <a:rPr lang="en-US" sz="6400" dirty="0" smtClean="0"/>
              <a:t>as a good gardener should be.</a:t>
            </a:r>
            <a:br>
              <a:rPr lang="en-US" sz="6400" dirty="0" smtClean="0"/>
            </a:br>
            <a:r>
              <a:rPr lang="en-US" sz="6400" dirty="0" smtClean="0"/>
              <a:t/>
            </a:r>
            <a:br>
              <a:rPr lang="en-US" sz="6400" dirty="0" smtClean="0"/>
            </a:br>
            <a:r>
              <a:rPr lang="en-US" sz="6400" dirty="0" smtClean="0"/>
              <a:t>Thank you for believing</a:t>
            </a:r>
            <a:br>
              <a:rPr lang="en-US" sz="6400" dirty="0" smtClean="0"/>
            </a:br>
            <a:r>
              <a:rPr lang="en-US" sz="6400" dirty="0" smtClean="0"/>
              <a:t>that there was a flower waiting inside</a:t>
            </a:r>
            <a:br>
              <a:rPr lang="en-US" sz="6400" dirty="0" smtClean="0"/>
            </a:br>
            <a:r>
              <a:rPr lang="en-US" sz="6400" dirty="0" smtClean="0"/>
              <a:t>and for taking the time</a:t>
            </a:r>
            <a:br>
              <a:rPr lang="en-US" sz="6400" dirty="0" smtClean="0"/>
            </a:br>
            <a:r>
              <a:rPr lang="en-US" sz="6400" dirty="0" smtClean="0"/>
              <a:t>to help</a:t>
            </a:r>
            <a:br>
              <a:rPr lang="en-US" sz="6400" dirty="0" smtClean="0"/>
            </a:br>
            <a:r>
              <a:rPr lang="en-US" sz="6400" dirty="0" smtClean="0"/>
              <a:t>and watch it grow.</a:t>
            </a:r>
            <a:br>
              <a:rPr lang="en-US" sz="6400" dirty="0" smtClean="0"/>
            </a:br>
            <a:r>
              <a:rPr lang="en-US" sz="6400" dirty="0" smtClean="0"/>
              <a:t>When the sun rose</a:t>
            </a:r>
            <a:br>
              <a:rPr lang="en-US" sz="6400" dirty="0" smtClean="0"/>
            </a:br>
            <a:r>
              <a:rPr lang="en-US" sz="6400" dirty="0" smtClean="0"/>
              <a:t>from under its misty veil,</a:t>
            </a:r>
            <a:br>
              <a:rPr lang="en-US" sz="6400" dirty="0" smtClean="0"/>
            </a:br>
            <a:r>
              <a:rPr lang="en-US" sz="6400" dirty="0" smtClean="0"/>
              <a:t>you were there to watch,</a:t>
            </a:r>
            <a:br>
              <a:rPr lang="en-US" sz="6400" dirty="0" smtClean="0"/>
            </a:br>
            <a:r>
              <a:rPr lang="en-US" sz="6400" dirty="0" smtClean="0"/>
              <a:t>and I am thankful.</a:t>
            </a:r>
            <a:r>
              <a:rPr lang="en-US" sz="2900" dirty="0" smtClean="0"/>
              <a:t/>
            </a:r>
            <a:br>
              <a:rPr lang="en-US" sz="2900" dirty="0" smtClean="0"/>
            </a:br>
            <a:r>
              <a:rPr lang="en-US" sz="2900" dirty="0" smtClean="0"/>
              <a:t/>
            </a:r>
            <a:br>
              <a:rPr lang="en-US" sz="2900" dirty="0" smtClean="0"/>
            </a:br>
            <a:r>
              <a:rPr lang="en-US" sz="2900" dirty="0" smtClean="0"/>
              <a:t>From: </a:t>
            </a:r>
            <a:r>
              <a:rPr lang="en-US" sz="2900" dirty="0" err="1" smtClean="0"/>
              <a:t>Abeel</a:t>
            </a:r>
            <a:r>
              <a:rPr lang="en-US" sz="2900" dirty="0" smtClean="0"/>
              <a:t>, Samantha. 2001. </a:t>
            </a:r>
            <a:r>
              <a:rPr lang="en-US" sz="2900" i="1" dirty="0" smtClean="0"/>
              <a:t>Reach for the Moon</a:t>
            </a:r>
            <a:r>
              <a:rPr lang="en-US" sz="2900" dirty="0" smtClean="0"/>
              <a:t>. New York: Orchard.</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dirty="0" smtClean="0"/>
              <a:t>SOURCES</a:t>
            </a:r>
          </a:p>
        </p:txBody>
      </p:sp>
      <p:sp>
        <p:nvSpPr>
          <p:cNvPr id="29699" name="Rectangle 3"/>
          <p:cNvSpPr>
            <a:spLocks noGrp="1" noChangeArrowheads="1"/>
          </p:cNvSpPr>
          <p:nvPr>
            <p:ph idx="1"/>
          </p:nvPr>
        </p:nvSpPr>
        <p:spPr/>
        <p:txBody>
          <a:bodyPr/>
          <a:lstStyle/>
          <a:p>
            <a:pPr eaLnBrk="1" hangingPunct="1"/>
            <a:r>
              <a:rPr lang="en-US" dirty="0" smtClean="0"/>
              <a:t>Bergmann, S. and Brough, J. (2012). </a:t>
            </a:r>
            <a:r>
              <a:rPr lang="en-US" i="1" dirty="0" smtClean="0"/>
              <a:t>Reducing the risk, increasing the promise: Strategies for student success. </a:t>
            </a:r>
            <a:r>
              <a:rPr lang="en-US" dirty="0" smtClean="0"/>
              <a:t>Larchmont, NY: Eye on Education Press.</a:t>
            </a:r>
          </a:p>
          <a:p>
            <a:pPr eaLnBrk="1" hangingPunct="1"/>
            <a:r>
              <a:rPr lang="en-US" dirty="0" smtClean="0"/>
              <a:t>Brough, J.A., Bergmann, S. &amp; Holt, L. (2006). </a:t>
            </a:r>
            <a:r>
              <a:rPr lang="en-US" i="1" dirty="0" smtClean="0"/>
              <a:t>Teach me – I dare you</a:t>
            </a:r>
            <a:r>
              <a:rPr lang="en-US" dirty="0" smtClean="0"/>
              <a:t>. Larchmont, NY: Eye on Education Press.</a:t>
            </a:r>
          </a:p>
          <a:p>
            <a:pPr eaLnBrk="1" hangingPunct="1"/>
            <a:endParaRPr lang="en-US" dirty="0" smtClean="0"/>
          </a:p>
          <a:p>
            <a:pPr eaLnBrk="1" hangingPunct="1">
              <a:buNone/>
            </a:pPr>
            <a:r>
              <a:rPr lang="en-US" smtClean="0"/>
              <a:t>            (</a:t>
            </a:r>
            <a:r>
              <a:rPr lang="en-US" dirty="0" smtClean="0"/>
              <a:t>Eye on Education is now </a:t>
            </a:r>
            <a:r>
              <a:rPr lang="en-US" dirty="0" err="1" smtClean="0"/>
              <a:t>Routledge</a:t>
            </a:r>
            <a:r>
              <a:rPr 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sz="3200" dirty="0" smtClean="0"/>
              <a:t>Caring and Supportive Environment</a:t>
            </a:r>
          </a:p>
        </p:txBody>
      </p:sp>
      <p:sp>
        <p:nvSpPr>
          <p:cNvPr id="4099" name="Rectangle 3"/>
          <p:cNvSpPr>
            <a:spLocks noGrp="1" noChangeArrowheads="1"/>
          </p:cNvSpPr>
          <p:nvPr>
            <p:ph idx="1"/>
          </p:nvPr>
        </p:nvSpPr>
        <p:spPr/>
        <p:txBody>
          <a:bodyPr/>
          <a:lstStyle/>
          <a:p>
            <a:pPr eaLnBrk="1" hangingPunct="1"/>
            <a:r>
              <a:rPr lang="en-US" sz="3600" dirty="0" smtClean="0"/>
              <a:t>Differences in motivation have less to do with individual students than with the way that teachers and students experience the school environment (</a:t>
            </a:r>
            <a:r>
              <a:rPr lang="en-US" sz="3600" dirty="0" err="1" smtClean="0"/>
              <a:t>Sagor</a:t>
            </a:r>
            <a:r>
              <a:rPr lang="en-US" sz="3600" dirty="0" smtClean="0"/>
              <a:t>, 2003).</a:t>
            </a:r>
          </a:p>
          <a:p>
            <a:pPr eaLnBrk="1" hangingPunct="1"/>
            <a:r>
              <a:rPr lang="en-US" sz="3600" dirty="0" smtClean="0">
                <a:solidFill>
                  <a:srgbClr val="FF0000"/>
                </a:solidFill>
              </a:rPr>
              <a:t>“Listening” is key!!!!  Do not assume.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eaLnBrk="1" hangingPunct="1"/>
            <a:r>
              <a:rPr lang="en-US" smtClean="0"/>
              <a:t>WI Center for Ed Research</a:t>
            </a:r>
            <a:br>
              <a:rPr lang="en-US" smtClean="0"/>
            </a:br>
            <a:r>
              <a:rPr lang="en-US" sz="2800" smtClean="0"/>
              <a:t>M.W. McLaughlin</a:t>
            </a:r>
          </a:p>
        </p:txBody>
      </p:sp>
      <p:sp>
        <p:nvSpPr>
          <p:cNvPr id="5123" name="Content Placeholder 2"/>
          <p:cNvSpPr>
            <a:spLocks noGrp="1"/>
          </p:cNvSpPr>
          <p:nvPr>
            <p:ph idx="1"/>
          </p:nvPr>
        </p:nvSpPr>
        <p:spPr/>
        <p:txBody>
          <a:bodyPr/>
          <a:lstStyle/>
          <a:p>
            <a:pPr eaLnBrk="1" hangingPunct="1"/>
            <a:r>
              <a:rPr lang="en-US" smtClean="0"/>
              <a:t>“Students told us ‘the way teachers treat you as a student – or as a person actually,’ counted more than any other factor in the school setting in determining their attachment to the school, their commitment to the school’s goals and, by extension, the academic future they imagined for themselves.”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a part of yourself</a:t>
            </a:r>
            <a:endParaRPr lang="en-US" dirty="0"/>
          </a:p>
        </p:txBody>
      </p:sp>
      <p:pic>
        <p:nvPicPr>
          <p:cNvPr id="1027" name="Picture 3" descr="C:\Users\Judy\Documents\Me 7th grade.jpg"/>
          <p:cNvPicPr>
            <a:picLocks noGrp="1" noChangeAspect="1" noChangeArrowheads="1"/>
          </p:cNvPicPr>
          <p:nvPr>
            <p:ph idx="1"/>
          </p:nvPr>
        </p:nvPicPr>
        <p:blipFill>
          <a:blip r:embed="rId2" cstate="print">
            <a:lum bright="-13000" contrast="14000"/>
          </a:blip>
          <a:srcRect/>
          <a:stretch>
            <a:fillRect/>
          </a:stretch>
        </p:blipFill>
        <p:spPr bwMode="auto">
          <a:xfrm>
            <a:off x="2133600" y="1981200"/>
            <a:ext cx="4242816" cy="53035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2800" smtClean="0"/>
              <a:t>Caring and Supportive Environment</a:t>
            </a:r>
          </a:p>
        </p:txBody>
      </p:sp>
      <p:sp>
        <p:nvSpPr>
          <p:cNvPr id="6147" name="Content Placeholder 2"/>
          <p:cNvSpPr>
            <a:spLocks noGrp="1"/>
          </p:cNvSpPr>
          <p:nvPr>
            <p:ph idx="1"/>
          </p:nvPr>
        </p:nvSpPr>
        <p:spPr/>
        <p:txBody>
          <a:bodyPr>
            <a:normAutofit/>
          </a:bodyPr>
          <a:lstStyle/>
          <a:p>
            <a:pPr eaLnBrk="1" hangingPunct="1"/>
            <a:r>
              <a:rPr lang="en-US" sz="3600" dirty="0" smtClean="0"/>
              <a:t>Be equally demanding</a:t>
            </a:r>
          </a:p>
          <a:p>
            <a:pPr eaLnBrk="1" hangingPunct="1"/>
            <a:endParaRPr lang="en-US" sz="3600" dirty="0" smtClean="0"/>
          </a:p>
          <a:p>
            <a:pPr eaLnBrk="1" hangingPunct="1"/>
            <a:endParaRPr lang="en-US" sz="3600" dirty="0" smtClean="0"/>
          </a:p>
          <a:p>
            <a:pPr eaLnBrk="1" hangingPunct="1"/>
            <a:r>
              <a:rPr lang="en-US" sz="3600" dirty="0" smtClean="0"/>
              <a:t>As warm and responsive</a:t>
            </a:r>
          </a:p>
          <a:p>
            <a:pPr eaLnBrk="1" hangingPunct="1">
              <a:buNone/>
            </a:pPr>
            <a:endParaRPr lang="en-US" sz="3600" dirty="0" smtClean="0"/>
          </a:p>
        </p:txBody>
      </p:sp>
      <p:pic>
        <p:nvPicPr>
          <p:cNvPr id="6148" name="Picture 4" descr="C:\Users\Judy Brough\AppData\Local\Microsoft\Windows\Temporary Internet Files\Content.IE5\BG9JM8SH\MCj02958500000[1].wmf"/>
          <p:cNvPicPr>
            <a:picLocks noChangeAspect="1" noChangeArrowheads="1"/>
          </p:cNvPicPr>
          <p:nvPr/>
        </p:nvPicPr>
        <p:blipFill>
          <a:blip r:embed="rId2" cstate="print"/>
          <a:srcRect/>
          <a:stretch>
            <a:fillRect/>
          </a:stretch>
        </p:blipFill>
        <p:spPr bwMode="auto">
          <a:xfrm>
            <a:off x="6019800" y="1828800"/>
            <a:ext cx="2316163" cy="1889125"/>
          </a:xfrm>
          <a:prstGeom prst="rect">
            <a:avLst/>
          </a:prstGeom>
          <a:noFill/>
          <a:ln w="9525">
            <a:noFill/>
            <a:miter lim="800000"/>
            <a:headEnd/>
            <a:tailEnd/>
          </a:ln>
        </p:spPr>
      </p:pic>
      <p:pic>
        <p:nvPicPr>
          <p:cNvPr id="6149" name="Picture 9" descr="C:\Users\Judy Brough\AppData\Local\Microsoft\Windows\Temporary Internet Files\Content.IE5\VAWDVTHY\MCj01982160000[1].wmf"/>
          <p:cNvPicPr>
            <a:picLocks noChangeAspect="1" noChangeArrowheads="1"/>
          </p:cNvPicPr>
          <p:nvPr/>
        </p:nvPicPr>
        <p:blipFill>
          <a:blip r:embed="rId3" cstate="print"/>
          <a:srcRect/>
          <a:stretch>
            <a:fillRect/>
          </a:stretch>
        </p:blipFill>
        <p:spPr bwMode="auto">
          <a:xfrm>
            <a:off x="6705600" y="3962400"/>
            <a:ext cx="1684338" cy="2536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Renate </a:t>
            </a:r>
            <a:r>
              <a:rPr lang="en-US" dirty="0" err="1" smtClean="0"/>
              <a:t>Caine</a:t>
            </a:r>
            <a:r>
              <a:rPr lang="en-US" dirty="0" smtClean="0"/>
              <a:t>:</a:t>
            </a:r>
            <a:endParaRPr lang="en-US" dirty="0"/>
          </a:p>
        </p:txBody>
      </p:sp>
      <p:sp>
        <p:nvSpPr>
          <p:cNvPr id="3" name="Content Placeholder 2"/>
          <p:cNvSpPr>
            <a:spLocks noGrp="1"/>
          </p:cNvSpPr>
          <p:nvPr>
            <p:ph idx="1"/>
          </p:nvPr>
        </p:nvSpPr>
        <p:spPr/>
        <p:txBody>
          <a:bodyPr>
            <a:normAutofit/>
          </a:bodyPr>
          <a:lstStyle/>
          <a:p>
            <a:r>
              <a:rPr lang="en-US" sz="4000" dirty="0" smtClean="0"/>
              <a:t>“Complex learning is enhanced by challenge and inhibited by threat associated with helplessness.”</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1371600" y="457200"/>
            <a:ext cx="6364224" cy="54864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Maslow’s Hierarchy of Needs</a:t>
            </a:r>
            <a:endParaRPr lang="en-US" dirty="0"/>
          </a:p>
        </p:txBody>
      </p:sp>
      <p:sp>
        <p:nvSpPr>
          <p:cNvPr id="3" name="Content Placeholder 2"/>
          <p:cNvSpPr>
            <a:spLocks noGrp="1"/>
          </p:cNvSpPr>
          <p:nvPr>
            <p:ph idx="1"/>
          </p:nvPr>
        </p:nvSpPr>
        <p:spPr>
          <a:xfrm>
            <a:off x="457200" y="1371600"/>
            <a:ext cx="8229600" cy="5257800"/>
          </a:xfrm>
        </p:spPr>
        <p:txBody>
          <a:bodyPr/>
          <a:lstStyle/>
          <a:p>
            <a:pPr algn="ctr">
              <a:buNone/>
            </a:pPr>
            <a:endParaRPr lang="en-US" sz="4000" dirty="0" smtClean="0"/>
          </a:p>
          <a:p>
            <a:pPr algn="ctr"/>
            <a:r>
              <a:rPr lang="en-US" sz="4000" dirty="0" smtClean="0"/>
              <a:t>Self-Actualization</a:t>
            </a:r>
          </a:p>
          <a:p>
            <a:pPr algn="ctr"/>
            <a:r>
              <a:rPr lang="en-US" sz="4000" dirty="0" smtClean="0"/>
              <a:t>Esteem Needs</a:t>
            </a:r>
          </a:p>
          <a:p>
            <a:pPr algn="ctr"/>
            <a:r>
              <a:rPr lang="en-US" sz="4000" dirty="0" smtClean="0"/>
              <a:t>Love and Belonging</a:t>
            </a:r>
          </a:p>
          <a:p>
            <a:pPr algn="ctr"/>
            <a:r>
              <a:rPr lang="en-US" sz="4000" dirty="0" smtClean="0"/>
              <a:t>Safety</a:t>
            </a:r>
          </a:p>
          <a:p>
            <a:pPr algn="ctr"/>
            <a:r>
              <a:rPr lang="en-US" sz="4000" dirty="0" smtClean="0"/>
              <a:t>Physiological Needs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rtlCol="0">
            <a:normAutofit fontScale="90000"/>
          </a:bodyPr>
          <a:lstStyle/>
          <a:p>
            <a:pPr eaLnBrk="1" fontAlgn="auto" hangingPunct="1">
              <a:spcAft>
                <a:spcPts val="0"/>
              </a:spcAft>
              <a:defRPr/>
            </a:pPr>
            <a:r>
              <a:rPr lang="en-US" dirty="0" smtClean="0"/>
              <a:t>Developmental Assets</a:t>
            </a:r>
            <a:br>
              <a:rPr lang="en-US" dirty="0" smtClean="0"/>
            </a:br>
            <a:r>
              <a:rPr lang="en-US" dirty="0" smtClean="0"/>
              <a:t>www.search-institute.org</a:t>
            </a:r>
          </a:p>
        </p:txBody>
      </p:sp>
      <p:sp>
        <p:nvSpPr>
          <p:cNvPr id="8195" name="Content Placeholder 2"/>
          <p:cNvSpPr>
            <a:spLocks noGrp="1"/>
          </p:cNvSpPr>
          <p:nvPr>
            <p:ph idx="1"/>
          </p:nvPr>
        </p:nvSpPr>
        <p:spPr/>
        <p:txBody>
          <a:bodyPr>
            <a:normAutofit lnSpcReduction="10000"/>
          </a:bodyPr>
          <a:lstStyle/>
          <a:p>
            <a:pPr algn="ctr" eaLnBrk="1" hangingPunct="1">
              <a:buNone/>
            </a:pPr>
            <a:r>
              <a:rPr lang="en-US" b="1" dirty="0" smtClean="0">
                <a:solidFill>
                  <a:srgbClr val="00B050"/>
                </a:solidFill>
              </a:rPr>
              <a:t>40 Building Blocks of Healthy Development</a:t>
            </a:r>
          </a:p>
          <a:p>
            <a:pPr eaLnBrk="1" hangingPunct="1"/>
            <a:r>
              <a:rPr lang="en-US" sz="3600" dirty="0" smtClean="0"/>
              <a:t>Support from parents, school, community</a:t>
            </a:r>
          </a:p>
          <a:p>
            <a:pPr eaLnBrk="1" hangingPunct="1"/>
            <a:r>
              <a:rPr lang="en-US" sz="3600" dirty="0" smtClean="0"/>
              <a:t>Empowerment – feelings of being valued, safe, and useful</a:t>
            </a:r>
          </a:p>
          <a:p>
            <a:pPr eaLnBrk="1" hangingPunct="1"/>
            <a:r>
              <a:rPr lang="en-US" sz="3600" dirty="0" smtClean="0"/>
              <a:t>Expectations – clear rules of behavior, positive role models and peers, high expectations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1122</TotalTime>
  <Words>916</Words>
  <Application>Microsoft Office PowerPoint</Application>
  <PresentationFormat>On-screen Show (4:3)</PresentationFormat>
  <Paragraphs>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Establishing a Positive Learning Environment for Young Adolescents</vt:lpstr>
      <vt:lpstr>4 Main Ideas to Motivate</vt:lpstr>
      <vt:lpstr>Caring and Supportive Environment</vt:lpstr>
      <vt:lpstr>WI Center for Ed Research M.W. McLaughlin</vt:lpstr>
      <vt:lpstr>Share a part of yourself</vt:lpstr>
      <vt:lpstr>Caring and Supportive Environment</vt:lpstr>
      <vt:lpstr>Renate Caine:</vt:lpstr>
      <vt:lpstr>Maslow’s Hierarchy of Needs</vt:lpstr>
      <vt:lpstr>Developmental Assets www.search-institute.org</vt:lpstr>
      <vt:lpstr>Developmental Assets cont’d</vt:lpstr>
      <vt:lpstr>Developmental Assets cont’d</vt:lpstr>
      <vt:lpstr>Temperaments</vt:lpstr>
      <vt:lpstr>Belonging</vt:lpstr>
      <vt:lpstr> Rigor</vt:lpstr>
      <vt:lpstr>Rigor Mortis</vt:lpstr>
      <vt:lpstr>Challenge</vt:lpstr>
      <vt:lpstr>Wiggins &amp; McTighe (and Brough)</vt:lpstr>
      <vt:lpstr>Creativity, Optimism, Joy</vt:lpstr>
      <vt:lpstr>Remember the R’s:</vt:lpstr>
      <vt:lpstr>Quotes from Kids</vt:lpstr>
      <vt:lpstr>More Quotes</vt:lpstr>
      <vt:lpstr>To a Special Teacher   by Samantha Abeel</vt:lpstr>
      <vt:lpstr>SOURCES</vt:lpstr>
    </vt:vector>
  </TitlesOfParts>
  <Company>Gettysburg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Me.  I Dare You</dc:title>
  <dc:creator>Information Technology</dc:creator>
  <cp:lastModifiedBy>Nicole Wallander</cp:lastModifiedBy>
  <cp:revision>60</cp:revision>
  <dcterms:created xsi:type="dcterms:W3CDTF">2005-11-01T16:07:05Z</dcterms:created>
  <dcterms:modified xsi:type="dcterms:W3CDTF">2016-04-26T03:53:49Z</dcterms:modified>
</cp:coreProperties>
</file>